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62" r:id="rId4"/>
    <p:sldId id="263" r:id="rId5"/>
    <p:sldId id="264" r:id="rId6"/>
    <p:sldId id="265" r:id="rId7"/>
    <p:sldId id="266" r:id="rId8"/>
    <p:sldId id="273" r:id="rId9"/>
    <p:sldId id="267" r:id="rId10"/>
    <p:sldId id="272" r:id="rId11"/>
    <p:sldId id="268" r:id="rId1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8E8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6" d="100"/>
          <a:sy n="56" d="100"/>
        </p:scale>
        <p:origin x="21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28A5AA2-4BB5-407F-9E14-5F8B9ADD12A1}" type="datetimeFigureOut">
              <a:rPr lang="es-PE" smtClean="0"/>
              <a:t>30/04/19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56346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8A5AA2-4BB5-407F-9E14-5F8B9ADD12A1}" type="datetimeFigureOut">
              <a:rPr lang="es-PE" smtClean="0"/>
              <a:t>30/04/19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50994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8A5AA2-4BB5-407F-9E14-5F8B9ADD12A1}" type="datetimeFigureOut">
              <a:rPr lang="es-PE" smtClean="0"/>
              <a:t>30/04/19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224156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8A5AA2-4BB5-407F-9E14-5F8B9ADD12A1}" type="datetimeFigureOut">
              <a:rPr lang="es-PE" smtClean="0"/>
              <a:t>30/04/19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191520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928A5AA2-4BB5-407F-9E14-5F8B9ADD12A1}" type="datetimeFigureOut">
              <a:rPr lang="es-PE" smtClean="0"/>
              <a:t>30/04/19</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290321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28A5AA2-4BB5-407F-9E14-5F8B9ADD12A1}" type="datetimeFigureOut">
              <a:rPr lang="es-PE" smtClean="0"/>
              <a:t>30/04/19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64522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28A5AA2-4BB5-407F-9E14-5F8B9ADD12A1}" type="datetimeFigureOut">
              <a:rPr lang="es-PE" smtClean="0"/>
              <a:t>30/04/19</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103345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28A5AA2-4BB5-407F-9E14-5F8B9ADD12A1}" type="datetimeFigureOut">
              <a:rPr lang="es-PE" smtClean="0"/>
              <a:t>30/04/19</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352777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A5AA2-4BB5-407F-9E14-5F8B9ADD12A1}" type="datetimeFigureOut">
              <a:rPr lang="es-PE" smtClean="0"/>
              <a:t>30/04/19</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121752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28A5AA2-4BB5-407F-9E14-5F8B9ADD12A1}" type="datetimeFigureOut">
              <a:rPr lang="es-PE" smtClean="0"/>
              <a:t>30/04/19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43132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28A5AA2-4BB5-407F-9E14-5F8B9ADD12A1}" type="datetimeFigureOut">
              <a:rPr lang="es-PE" smtClean="0"/>
              <a:t>30/04/19</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5CD08B57-8D58-41D7-B9E7-ADD31B49D6E7}" type="slidenum">
              <a:rPr lang="es-PE" smtClean="0"/>
              <a:t>‹Nº›</a:t>
            </a:fld>
            <a:endParaRPr lang="es-PE"/>
          </a:p>
        </p:txBody>
      </p:sp>
    </p:spTree>
    <p:extLst>
      <p:ext uri="{BB962C8B-B14F-4D97-AF65-F5344CB8AC3E}">
        <p14:creationId xmlns:p14="http://schemas.microsoft.com/office/powerpoint/2010/main" val="65202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928A5AA2-4BB5-407F-9E14-5F8B9ADD12A1}" type="datetimeFigureOut">
              <a:rPr lang="es-PE" smtClean="0"/>
              <a:t>30/04/19</a:t>
            </a:fld>
            <a:endParaRPr lang="es-PE"/>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5CD08B57-8D58-41D7-B9E7-ADD31B49D6E7}" type="slidenum">
              <a:rPr lang="es-PE" smtClean="0"/>
              <a:t>‹Nº›</a:t>
            </a:fld>
            <a:endParaRPr lang="es-PE"/>
          </a:p>
        </p:txBody>
      </p:sp>
    </p:spTree>
    <p:extLst>
      <p:ext uri="{BB962C8B-B14F-4D97-AF65-F5344CB8AC3E}">
        <p14:creationId xmlns:p14="http://schemas.microsoft.com/office/powerpoint/2010/main" val="1951382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s://www.hotelsantacruz.com/" TargetMode="External"/><Relationship Id="rId5" Type="http://schemas.openxmlformats.org/officeDocument/2006/relationships/image" Target="../media/image6.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9.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6858000" cy="9144000"/>
          </a:xfrm>
          <a:prstGeom prst="rect">
            <a:avLst/>
          </a:prstGeom>
        </p:spPr>
      </p:pic>
      <p:pic>
        <p:nvPicPr>
          <p:cNvPr id="5" name="Imagen 4">
            <a:extLst>
              <a:ext uri="{FF2B5EF4-FFF2-40B4-BE49-F238E27FC236}">
                <a16:creationId xmlns:a16="http://schemas.microsoft.com/office/drawing/2014/main" xmlns="" id="{886BAA43-FDE8-487F-AEC0-71681E821B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58533" cy="1134533"/>
          </a:xfrm>
          <a:prstGeom prst="rect">
            <a:avLst/>
          </a:prstGeom>
        </p:spPr>
      </p:pic>
    </p:spTree>
    <p:extLst>
      <p:ext uri="{BB962C8B-B14F-4D97-AF65-F5344CB8AC3E}">
        <p14:creationId xmlns:p14="http://schemas.microsoft.com/office/powerpoint/2010/main" val="3893687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3951FB67-C46C-42E4-A504-0239FC10B2A0}"/>
              </a:ext>
            </a:extLst>
          </p:cNvPr>
          <p:cNvSpPr/>
          <p:nvPr/>
        </p:nvSpPr>
        <p:spPr>
          <a:xfrm>
            <a:off x="0" y="-9643"/>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a16="http://schemas.microsoft.com/office/drawing/2014/main" xmlns="" id="{149B74C9-31C1-454F-836C-B6339E8B5B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2" y="-150320"/>
            <a:ext cx="2673362" cy="896815"/>
          </a:xfrm>
          <a:prstGeom prst="rect">
            <a:avLst/>
          </a:prstGeom>
        </p:spPr>
      </p:pic>
      <p:sp>
        <p:nvSpPr>
          <p:cNvPr id="6" name="Rectángulo 5">
            <a:extLst>
              <a:ext uri="{FF2B5EF4-FFF2-40B4-BE49-F238E27FC236}">
                <a16:creationId xmlns:a16="http://schemas.microsoft.com/office/drawing/2014/main" xmlns="" id="{B7916FAA-DA47-479B-B17A-DE3252DE0A6E}"/>
              </a:ext>
            </a:extLst>
          </p:cNvPr>
          <p:cNvSpPr/>
          <p:nvPr/>
        </p:nvSpPr>
        <p:spPr>
          <a:xfrm>
            <a:off x="1963697" y="887172"/>
            <a:ext cx="2930610" cy="400110"/>
          </a:xfrm>
          <a:prstGeom prst="rect">
            <a:avLst/>
          </a:prstGeom>
          <a:noFill/>
          <a:ln>
            <a:noFill/>
          </a:ln>
        </p:spPr>
        <p:txBody>
          <a:bodyPr wrap="none" lIns="91440" tIns="45720" rIns="91440" bIns="45720">
            <a:spAutoFit/>
          </a:bodyPr>
          <a:lstStyle/>
          <a:p>
            <a:pPr algn="ctr"/>
            <a:r>
              <a:rPr lang="es-ES" sz="20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Hotel Santa Cruz - Lima</a:t>
            </a:r>
          </a:p>
        </p:txBody>
      </p:sp>
      <p:sp>
        <p:nvSpPr>
          <p:cNvPr id="7" name="Rectángulo 6">
            <a:extLst>
              <a:ext uri="{FF2B5EF4-FFF2-40B4-BE49-F238E27FC236}">
                <a16:creationId xmlns:a16="http://schemas.microsoft.com/office/drawing/2014/main" xmlns="" id="{D2DF53F3-2BAE-41B2-8828-D73CA4449C52}"/>
              </a:ext>
            </a:extLst>
          </p:cNvPr>
          <p:cNvSpPr/>
          <p:nvPr/>
        </p:nvSpPr>
        <p:spPr>
          <a:xfrm>
            <a:off x="2061481" y="5302730"/>
            <a:ext cx="2735044" cy="400110"/>
          </a:xfrm>
          <a:prstGeom prst="rect">
            <a:avLst/>
          </a:prstGeom>
          <a:noFill/>
          <a:ln>
            <a:noFill/>
          </a:ln>
        </p:spPr>
        <p:txBody>
          <a:bodyPr wrap="none" lIns="91440" tIns="45720" rIns="91440" bIns="45720">
            <a:spAutoFit/>
          </a:bodyPr>
          <a:lstStyle/>
          <a:p>
            <a:pPr algn="ctr"/>
            <a:r>
              <a:rPr lang="es-ES" sz="20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Nuestras movilidades</a:t>
            </a:r>
          </a:p>
        </p:txBody>
      </p:sp>
      <p:pic>
        <p:nvPicPr>
          <p:cNvPr id="8" name="Imagen 7">
            <a:extLst>
              <a:ext uri="{FF2B5EF4-FFF2-40B4-BE49-F238E27FC236}">
                <a16:creationId xmlns:a16="http://schemas.microsoft.com/office/drawing/2014/main" xmlns="" id="{1C6CAC2D-DBFC-4CDA-99F0-9B861F856B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16" t="44371" r="24986" b="7796"/>
          <a:stretch/>
        </p:blipFill>
        <p:spPr>
          <a:xfrm>
            <a:off x="246410" y="6043572"/>
            <a:ext cx="3338394" cy="1624716"/>
          </a:xfrm>
          <a:prstGeom prst="rect">
            <a:avLst/>
          </a:prstGeom>
        </p:spPr>
      </p:pic>
      <p:pic>
        <p:nvPicPr>
          <p:cNvPr id="9" name="Imagen 8">
            <a:extLst>
              <a:ext uri="{FF2B5EF4-FFF2-40B4-BE49-F238E27FC236}">
                <a16:creationId xmlns:a16="http://schemas.microsoft.com/office/drawing/2014/main" xmlns="" id="{EB436FB3-95EE-4E62-94F8-E27794374C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50" r="22637"/>
          <a:stretch/>
        </p:blipFill>
        <p:spPr>
          <a:xfrm>
            <a:off x="3845630" y="6460959"/>
            <a:ext cx="2765960" cy="2226232"/>
          </a:xfrm>
          <a:prstGeom prst="rect">
            <a:avLst/>
          </a:prstGeom>
        </p:spPr>
      </p:pic>
      <p:pic>
        <p:nvPicPr>
          <p:cNvPr id="10" name="Imagen 9">
            <a:extLst>
              <a:ext uri="{FF2B5EF4-FFF2-40B4-BE49-F238E27FC236}">
                <a16:creationId xmlns:a16="http://schemas.microsoft.com/office/drawing/2014/main" xmlns="" id="{807E42C6-4932-4B37-8B72-05F887CB43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385" y="7757204"/>
            <a:ext cx="2400192" cy="1350108"/>
          </a:xfrm>
          <a:prstGeom prst="rect">
            <a:avLst/>
          </a:prstGeom>
        </p:spPr>
      </p:pic>
      <p:pic>
        <p:nvPicPr>
          <p:cNvPr id="1026" name="Picture 2" descr="Resultado de imagen para hotel santa cruz lima">
            <a:extLst>
              <a:ext uri="{FF2B5EF4-FFF2-40B4-BE49-F238E27FC236}">
                <a16:creationId xmlns:a16="http://schemas.microsoft.com/office/drawing/2014/main" xmlns="" id="{201AB263-69C9-4F5D-B67C-04CED33AE5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926" y="1496056"/>
            <a:ext cx="2673362" cy="17828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hotel santa cruz lima">
            <a:extLst>
              <a:ext uri="{FF2B5EF4-FFF2-40B4-BE49-F238E27FC236}">
                <a16:creationId xmlns:a16="http://schemas.microsoft.com/office/drawing/2014/main" xmlns="" id="{8AB8EBF8-04E5-494B-A8BC-92F32C55E9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3853"/>
            <a:ext cx="2850074" cy="17825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hotel santa cruz lima">
            <a:extLst>
              <a:ext uri="{FF2B5EF4-FFF2-40B4-BE49-F238E27FC236}">
                <a16:creationId xmlns:a16="http://schemas.microsoft.com/office/drawing/2014/main" xmlns="" id="{EF3B4C6D-9D3E-4A56-A603-4B3B4FB015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417" y="3367067"/>
            <a:ext cx="2442663" cy="16254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hotel santa cruz lima">
            <a:extLst>
              <a:ext uri="{FF2B5EF4-FFF2-40B4-BE49-F238E27FC236}">
                <a16:creationId xmlns:a16="http://schemas.microsoft.com/office/drawing/2014/main" xmlns="" id="{C243B6F0-BA0E-419F-9FED-B64BC6167A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6921" y="3353797"/>
            <a:ext cx="2442661" cy="163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96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exterior, agua, rock, naturaleza&#10;&#10;Descripción generada automáticamente">
            <a:extLst>
              <a:ext uri="{FF2B5EF4-FFF2-40B4-BE49-F238E27FC236}">
                <a16:creationId xmlns:a16="http://schemas.microsoft.com/office/drawing/2014/main" xmlns="" id="{9CC00F97-0F24-4D67-A096-321F9EC4D2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97" r="58086"/>
          <a:stretch/>
        </p:blipFill>
        <p:spPr>
          <a:xfrm>
            <a:off x="2256758" y="706095"/>
            <a:ext cx="2344483" cy="4895704"/>
          </a:xfrm>
          <a:prstGeom prst="rect">
            <a:avLst/>
          </a:prstGeom>
        </p:spPr>
      </p:pic>
      <p:sp>
        <p:nvSpPr>
          <p:cNvPr id="4" name="Rectángulo 3">
            <a:extLst>
              <a:ext uri="{FF2B5EF4-FFF2-40B4-BE49-F238E27FC236}">
                <a16:creationId xmlns:a16="http://schemas.microsoft.com/office/drawing/2014/main" xmlns="" id="{B9159AE4-22C4-49A2-AF0D-51CEE03A49D3}"/>
              </a:ext>
            </a:extLst>
          </p:cNvPr>
          <p:cNvSpPr/>
          <p:nvPr/>
        </p:nvSpPr>
        <p:spPr>
          <a:xfrm>
            <a:off x="0" y="0"/>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Rectángulo 4">
            <a:extLst>
              <a:ext uri="{FF2B5EF4-FFF2-40B4-BE49-F238E27FC236}">
                <a16:creationId xmlns:a16="http://schemas.microsoft.com/office/drawing/2014/main" xmlns="" id="{4D4D25BC-2BBE-4F9B-B90A-229FC5B7B9D8}"/>
              </a:ext>
            </a:extLst>
          </p:cNvPr>
          <p:cNvSpPr/>
          <p:nvPr/>
        </p:nvSpPr>
        <p:spPr>
          <a:xfrm>
            <a:off x="0" y="5556739"/>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619E6E8D-CB91-4DBF-B5A3-E7D56E6F86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02" y="5416062"/>
            <a:ext cx="2673362" cy="896815"/>
          </a:xfrm>
          <a:prstGeom prst="rect">
            <a:avLst/>
          </a:prstGeom>
        </p:spPr>
      </p:pic>
      <p:pic>
        <p:nvPicPr>
          <p:cNvPr id="7" name="Imagen 6">
            <a:extLst>
              <a:ext uri="{FF2B5EF4-FFF2-40B4-BE49-F238E27FC236}">
                <a16:creationId xmlns:a16="http://schemas.microsoft.com/office/drawing/2014/main" xmlns="" id="{B5565BB0-BA3D-4B14-8DBF-B562774171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530" r="50000"/>
          <a:stretch/>
        </p:blipFill>
        <p:spPr>
          <a:xfrm rot="1160378">
            <a:off x="5917114" y="5758815"/>
            <a:ext cx="782969" cy="1422044"/>
          </a:xfrm>
          <a:prstGeom prst="rect">
            <a:avLst/>
          </a:prstGeom>
        </p:spPr>
      </p:pic>
      <p:pic>
        <p:nvPicPr>
          <p:cNvPr id="9" name="Imagen 8">
            <a:extLst>
              <a:ext uri="{FF2B5EF4-FFF2-40B4-BE49-F238E27FC236}">
                <a16:creationId xmlns:a16="http://schemas.microsoft.com/office/drawing/2014/main" xmlns="" id="{3BDC98D7-2DDB-4240-ACEC-C1573D41887C}"/>
              </a:ext>
            </a:extLst>
          </p:cNvPr>
          <p:cNvPicPr>
            <a:picLocks noChangeAspect="1"/>
          </p:cNvPicPr>
          <p:nvPr/>
        </p:nvPicPr>
        <p:blipFill rotWithShape="1">
          <a:blip r:embed="rId5">
            <a:extLst>
              <a:ext uri="{28A0092B-C50C-407E-A947-70E740481C1C}">
                <a14:useLocalDpi xmlns:a14="http://schemas.microsoft.com/office/drawing/2010/main" val="0"/>
              </a:ext>
            </a:extLst>
          </a:blip>
          <a:srcRect l="32847" t="16927" r="36007"/>
          <a:stretch/>
        </p:blipFill>
        <p:spPr>
          <a:xfrm>
            <a:off x="4549477" y="751156"/>
            <a:ext cx="2308523" cy="4805583"/>
          </a:xfrm>
          <a:prstGeom prst="rect">
            <a:avLst/>
          </a:prstGeom>
        </p:spPr>
      </p:pic>
      <p:sp>
        <p:nvSpPr>
          <p:cNvPr id="11" name="Rectángulo 10">
            <a:extLst>
              <a:ext uri="{FF2B5EF4-FFF2-40B4-BE49-F238E27FC236}">
                <a16:creationId xmlns:a16="http://schemas.microsoft.com/office/drawing/2014/main" xmlns="" id="{F614B7E2-B646-479A-9BD2-3EE502709A5D}"/>
              </a:ext>
            </a:extLst>
          </p:cNvPr>
          <p:cNvSpPr/>
          <p:nvPr/>
        </p:nvSpPr>
        <p:spPr>
          <a:xfrm>
            <a:off x="1927627" y="6372459"/>
            <a:ext cx="3002745" cy="400110"/>
          </a:xfrm>
          <a:prstGeom prst="rect">
            <a:avLst/>
          </a:prstGeom>
          <a:noFill/>
          <a:ln>
            <a:noFill/>
          </a:ln>
        </p:spPr>
        <p:txBody>
          <a:bodyPr wrap="none" lIns="91440" tIns="45720" rIns="91440" bIns="45720">
            <a:spAutoFit/>
          </a:bodyPr>
          <a:lstStyle/>
          <a:p>
            <a:pPr algn="ctr"/>
            <a:r>
              <a:rPr lang="es-ES" sz="20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Nuestro servicio incluye</a:t>
            </a:r>
          </a:p>
        </p:txBody>
      </p:sp>
      <p:sp>
        <p:nvSpPr>
          <p:cNvPr id="12" name="Rectángulo 11">
            <a:extLst>
              <a:ext uri="{FF2B5EF4-FFF2-40B4-BE49-F238E27FC236}">
                <a16:creationId xmlns:a16="http://schemas.microsoft.com/office/drawing/2014/main" xmlns="" id="{76787578-33A8-4AC0-9572-B42B07CF848F}"/>
              </a:ext>
            </a:extLst>
          </p:cNvPr>
          <p:cNvSpPr/>
          <p:nvPr/>
        </p:nvSpPr>
        <p:spPr>
          <a:xfrm>
            <a:off x="110202" y="7105624"/>
            <a:ext cx="6258514" cy="1938992"/>
          </a:xfrm>
          <a:prstGeom prst="rect">
            <a:avLst/>
          </a:prstGeom>
        </p:spPr>
        <p:txBody>
          <a:bodyPr wrap="square">
            <a:spAutoFit/>
          </a:bodyPr>
          <a:lstStyle/>
          <a:p>
            <a:pPr marL="180000" indent="-342900" algn="just">
              <a:buFont typeface="Symbol" panose="05050102010706020507" pitchFamily="18" charset="2"/>
              <a:buChar char=""/>
            </a:pPr>
            <a:r>
              <a:rPr lang="es-PE" sz="1200" dirty="0">
                <a:latin typeface="Times New Roman" panose="02020603050405020304" pitchFamily="18" charset="0"/>
                <a:ea typeface="Calibri" panose="020F0502020204030204" pitchFamily="34" charset="0"/>
                <a:cs typeface="Times New Roman" panose="02020603050405020304" pitchFamily="18" charset="0"/>
              </a:rPr>
              <a:t>Transfer in / transfer </a:t>
            </a:r>
            <a:r>
              <a:rPr lang="es-PE" sz="1200" dirty="0" err="1" smtClean="0">
                <a:latin typeface="Times New Roman" panose="02020603050405020304" pitchFamily="18" charset="0"/>
                <a:ea typeface="Calibri" panose="020F0502020204030204" pitchFamily="34" charset="0"/>
                <a:cs typeface="Times New Roman" panose="02020603050405020304" pitchFamily="18" charset="0"/>
              </a:rPr>
              <a:t>out</a:t>
            </a:r>
            <a:r>
              <a:rPr lang="es-PE" sz="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PE" sz="1200" dirty="0">
              <a:latin typeface="Times New Roman" panose="02020603050405020304" pitchFamily="18" charset="0"/>
              <a:ea typeface="Calibri" panose="020F0502020204030204" pitchFamily="34" charset="0"/>
              <a:cs typeface="Times New Roman" panose="02020603050405020304" pitchFamily="18" charset="0"/>
            </a:endParaRPr>
          </a:p>
          <a:p>
            <a:pPr marL="180000" indent="-342900" algn="just">
              <a:buFont typeface="Symbol" panose="05050102010706020507" pitchFamily="18" charset="2"/>
              <a:buChar char=""/>
            </a:pPr>
            <a:r>
              <a:rPr lang="es-PE" sz="1200" dirty="0" smtClean="0">
                <a:latin typeface="Times New Roman" panose="02020603050405020304" pitchFamily="18" charset="0"/>
                <a:ea typeface="Calibri" panose="020F0502020204030204" pitchFamily="34" charset="0"/>
                <a:cs typeface="Times New Roman" panose="02020603050405020304" pitchFamily="18" charset="0"/>
              </a:rPr>
              <a:t>01 noche </a:t>
            </a:r>
            <a:r>
              <a:rPr lang="es-PE" sz="1200" dirty="0">
                <a:latin typeface="Times New Roman" panose="02020603050405020304" pitchFamily="18" charset="0"/>
                <a:ea typeface="Calibri" panose="020F0502020204030204" pitchFamily="34" charset="0"/>
                <a:cs typeface="Times New Roman" panose="02020603050405020304" pitchFamily="18" charset="0"/>
              </a:rPr>
              <a:t>de alojamiento Hotel Santa Cruz – Lima. </a:t>
            </a:r>
            <a:r>
              <a:rPr lang="es-PE" sz="1200" dirty="0">
                <a:latin typeface="Times New Roman" panose="02020603050405020304" pitchFamily="18" charset="0"/>
                <a:ea typeface="Calibri" panose="020F0502020204030204" pitchFamily="34" charset="0"/>
                <a:cs typeface="Times New Roman" panose="02020603050405020304" pitchFamily="18" charset="0"/>
                <a:hlinkClick r:id="rId6"/>
              </a:rPr>
              <a:t>https://www.hotelsantacruz.com/</a:t>
            </a:r>
            <a:r>
              <a:rPr lang="es-PE" sz="1200" dirty="0">
                <a:latin typeface="Times New Roman" panose="02020603050405020304" pitchFamily="18" charset="0"/>
                <a:ea typeface="Calibri" panose="020F0502020204030204" pitchFamily="34" charset="0"/>
                <a:cs typeface="Times New Roman" panose="02020603050405020304" pitchFamily="18" charset="0"/>
              </a:rPr>
              <a:t> </a:t>
            </a:r>
          </a:p>
          <a:p>
            <a:pPr marL="180000" indent="-342900" algn="just">
              <a:buFont typeface="Symbol" panose="05050102010706020507" pitchFamily="18" charset="2"/>
              <a:buChar char=""/>
            </a:pPr>
            <a:r>
              <a:rPr lang="es-PE" sz="1200" dirty="0" smtClean="0">
                <a:latin typeface="Times New Roman" panose="02020603050405020304" pitchFamily="18" charset="0"/>
                <a:ea typeface="Calibri" panose="020F0502020204030204" pitchFamily="34" charset="0"/>
                <a:cs typeface="Times New Roman" panose="02020603050405020304" pitchFamily="18" charset="0"/>
              </a:rPr>
              <a:t>01 noche de alojamiento en Hotel en Ica. </a:t>
            </a:r>
          </a:p>
          <a:p>
            <a:pPr marL="180000" indent="-342900" algn="just">
              <a:buFont typeface="Symbol" panose="05050102010706020507" pitchFamily="18" charset="2"/>
              <a:buChar char=""/>
            </a:pPr>
            <a:r>
              <a:rPr lang="es-PE" sz="1200" dirty="0" smtClean="0">
                <a:latin typeface="Times New Roman" panose="02020603050405020304" pitchFamily="18" charset="0"/>
                <a:ea typeface="Calibri" panose="020F0502020204030204" pitchFamily="34" charset="0"/>
                <a:cs typeface="Times New Roman" panose="02020603050405020304" pitchFamily="18" charset="0"/>
              </a:rPr>
              <a:t>Desayunos</a:t>
            </a:r>
            <a:endParaRPr lang="es-PE" sz="1200" dirty="0">
              <a:latin typeface="Times New Roman" panose="02020603050405020304" pitchFamily="18" charset="0"/>
              <a:ea typeface="Calibri" panose="020F0502020204030204" pitchFamily="34" charset="0"/>
              <a:cs typeface="Times New Roman" panose="02020603050405020304" pitchFamily="18" charset="0"/>
            </a:endParaRPr>
          </a:p>
          <a:p>
            <a:pPr marL="180000" lvl="0" indent="-342900" algn="just">
              <a:buFont typeface="Symbol" panose="05050102010706020507" pitchFamily="18" charset="2"/>
              <a:buChar char=""/>
            </a:pPr>
            <a:r>
              <a:rPr lang="es-PE" sz="1200" dirty="0">
                <a:latin typeface="Times New Roman" panose="02020603050405020304" pitchFamily="18" charset="0"/>
                <a:ea typeface="Calibri" panose="020F0502020204030204" pitchFamily="34" charset="0"/>
                <a:cs typeface="Times New Roman" panose="02020603050405020304" pitchFamily="18" charset="0"/>
              </a:rPr>
              <a:t>City tour Lima: Moderna, Barranco tradicional, antigua.</a:t>
            </a:r>
          </a:p>
          <a:p>
            <a:pPr marL="180000" lvl="0" indent="-342900" algn="just">
              <a:buFont typeface="Symbol" panose="05050102010706020507" pitchFamily="18" charset="2"/>
              <a:buChar char=""/>
            </a:pPr>
            <a:r>
              <a:rPr lang="es-PE" sz="1200" dirty="0">
                <a:latin typeface="Times New Roman" panose="02020603050405020304" pitchFamily="18" charset="0"/>
                <a:ea typeface="Calibri" panose="020F0502020204030204" pitchFamily="34" charset="0"/>
                <a:cs typeface="Times New Roman" panose="02020603050405020304" pitchFamily="18" charset="0"/>
              </a:rPr>
              <a:t>Full Day Ica – Paracas.</a:t>
            </a:r>
          </a:p>
          <a:p>
            <a:pPr marL="180000" lvl="0" indent="-342900" algn="just">
              <a:buFont typeface="Symbol" panose="05050102010706020507" pitchFamily="18" charset="2"/>
              <a:buChar char=""/>
            </a:pPr>
            <a:r>
              <a:rPr lang="es-PE" sz="1200" dirty="0">
                <a:latin typeface="Times New Roman" panose="02020603050405020304" pitchFamily="18" charset="0"/>
                <a:ea typeface="Calibri" panose="020F0502020204030204" pitchFamily="34" charset="0"/>
                <a:cs typeface="Times New Roman" panose="02020603050405020304" pitchFamily="18" charset="0"/>
              </a:rPr>
              <a:t>Tour Islas </a:t>
            </a:r>
            <a:r>
              <a:rPr lang="es-PE" sz="1200" dirty="0" smtClean="0">
                <a:latin typeface="Times New Roman" panose="02020603050405020304" pitchFamily="18" charset="0"/>
                <a:ea typeface="Calibri" panose="020F0502020204030204" pitchFamily="34" charset="0"/>
                <a:cs typeface="Times New Roman" panose="02020603050405020304" pitchFamily="18" charset="0"/>
              </a:rPr>
              <a:t>Ballestas - deslizadores.</a:t>
            </a:r>
            <a:endParaRPr lang="es-PE" sz="1200" dirty="0">
              <a:latin typeface="Times New Roman" panose="02020603050405020304" pitchFamily="18" charset="0"/>
              <a:ea typeface="Calibri" panose="020F0502020204030204" pitchFamily="34" charset="0"/>
              <a:cs typeface="Times New Roman" panose="02020603050405020304" pitchFamily="18" charset="0"/>
            </a:endParaRPr>
          </a:p>
          <a:p>
            <a:pPr marL="180000" lvl="0" indent="-342900" algn="just">
              <a:buFont typeface="Symbol" panose="05050102010706020507" pitchFamily="18" charset="2"/>
              <a:buChar char=""/>
            </a:pPr>
            <a:r>
              <a:rPr lang="es-PE" sz="1200" dirty="0">
                <a:latin typeface="Times New Roman" panose="02020603050405020304" pitchFamily="18" charset="0"/>
                <a:ea typeface="Calibri" panose="020F0502020204030204" pitchFamily="34" charset="0"/>
                <a:cs typeface="Times New Roman" panose="02020603050405020304" pitchFamily="18" charset="0"/>
              </a:rPr>
              <a:t>Tubulares y </a:t>
            </a:r>
            <a:r>
              <a:rPr lang="es-PE" sz="1200" dirty="0" err="1">
                <a:latin typeface="Times New Roman" panose="02020603050405020304" pitchFamily="18" charset="0"/>
                <a:ea typeface="Calibri" panose="020F0502020204030204" pitchFamily="34" charset="0"/>
                <a:cs typeface="Times New Roman" panose="02020603050405020304" pitchFamily="18" charset="0"/>
              </a:rPr>
              <a:t>sandboard</a:t>
            </a:r>
            <a:r>
              <a:rPr lang="es-PE" sz="1200" dirty="0">
                <a:latin typeface="Times New Roman" panose="02020603050405020304" pitchFamily="18" charset="0"/>
                <a:ea typeface="Calibri" panose="020F0502020204030204" pitchFamily="34" charset="0"/>
                <a:cs typeface="Times New Roman" panose="02020603050405020304" pitchFamily="18" charset="0"/>
              </a:rPr>
              <a:t>.</a:t>
            </a:r>
          </a:p>
          <a:p>
            <a:pPr marL="180000" lvl="0" indent="-342900" algn="just">
              <a:buFont typeface="Symbol" panose="05050102010706020507" pitchFamily="18" charset="2"/>
              <a:buChar char=""/>
            </a:pPr>
            <a:r>
              <a:rPr lang="es-PE" sz="1200" dirty="0">
                <a:latin typeface="Times New Roman" panose="02020603050405020304" pitchFamily="18" charset="0"/>
                <a:ea typeface="Calibri" panose="020F0502020204030204" pitchFamily="34" charset="0"/>
                <a:cs typeface="Times New Roman" panose="02020603050405020304" pitchFamily="18" charset="0"/>
              </a:rPr>
              <a:t>Tickets de ingreso.</a:t>
            </a:r>
          </a:p>
          <a:p>
            <a:pPr marL="180000" lvl="0" indent="-342900" algn="just">
              <a:buFont typeface="Symbol" panose="05050102010706020507" pitchFamily="18" charset="2"/>
              <a:buChar char=""/>
            </a:pPr>
            <a:r>
              <a:rPr lang="es-PE" sz="1200" dirty="0">
                <a:latin typeface="Times New Roman" panose="02020603050405020304" pitchFamily="18" charset="0"/>
                <a:ea typeface="Calibri" panose="020F0502020204030204" pitchFamily="34" charset="0"/>
                <a:cs typeface="Times New Roman" panose="02020603050405020304" pitchFamily="18" charset="0"/>
              </a:rPr>
              <a:t>Pulsera de la empresa.</a:t>
            </a:r>
          </a:p>
        </p:txBody>
      </p:sp>
      <p:pic>
        <p:nvPicPr>
          <p:cNvPr id="14" name="Imagen 13" descr="Imagen que contiene naturaleza&#10;&#10;Descripción generada automáticamente">
            <a:extLst>
              <a:ext uri="{FF2B5EF4-FFF2-40B4-BE49-F238E27FC236}">
                <a16:creationId xmlns:a16="http://schemas.microsoft.com/office/drawing/2014/main" xmlns="" id="{5D60457C-2ACF-464E-91C9-617738889F09}"/>
              </a:ext>
            </a:extLst>
          </p:cNvPr>
          <p:cNvPicPr>
            <a:picLocks noChangeAspect="1"/>
          </p:cNvPicPr>
          <p:nvPr/>
        </p:nvPicPr>
        <p:blipFill rotWithShape="1">
          <a:blip r:embed="rId7">
            <a:extLst>
              <a:ext uri="{28A0092B-C50C-407E-A947-70E740481C1C}">
                <a14:useLocalDpi xmlns:a14="http://schemas.microsoft.com/office/drawing/2010/main" val="0"/>
              </a:ext>
            </a:extLst>
          </a:blip>
          <a:srcRect l="51314" t="-269" r="20793" b="269"/>
          <a:stretch/>
        </p:blipFill>
        <p:spPr>
          <a:xfrm>
            <a:off x="-1" y="738018"/>
            <a:ext cx="2420025" cy="4880344"/>
          </a:xfrm>
          <a:prstGeom prst="rect">
            <a:avLst/>
          </a:prstGeom>
        </p:spPr>
      </p:pic>
    </p:spTree>
    <p:extLst>
      <p:ext uri="{BB962C8B-B14F-4D97-AF65-F5344CB8AC3E}">
        <p14:creationId xmlns:p14="http://schemas.microsoft.com/office/powerpoint/2010/main" val="33097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descr="Imagen que contiene exterior, agua, rock, naturaleza&#10;&#10;Descripción generada automáticamente">
            <a:extLst>
              <a:ext uri="{FF2B5EF4-FFF2-40B4-BE49-F238E27FC236}">
                <a16:creationId xmlns:a16="http://schemas.microsoft.com/office/drawing/2014/main" xmlns="" id="{A7B9C727-F53F-499A-9FCB-0B59000B6F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97" r="58086"/>
          <a:stretch/>
        </p:blipFill>
        <p:spPr>
          <a:xfrm>
            <a:off x="2256758" y="706095"/>
            <a:ext cx="2344483" cy="4895704"/>
          </a:xfrm>
          <a:prstGeom prst="rect">
            <a:avLst/>
          </a:prstGeom>
        </p:spPr>
      </p:pic>
      <p:pic>
        <p:nvPicPr>
          <p:cNvPr id="7" name="Imagen 6" descr="Imagen que contiene naturaleza&#10;&#10;Descripción generada automáticamente">
            <a:extLst>
              <a:ext uri="{FF2B5EF4-FFF2-40B4-BE49-F238E27FC236}">
                <a16:creationId xmlns:a16="http://schemas.microsoft.com/office/drawing/2014/main" xmlns="" id="{A82AAAC8-962A-49E4-BDDB-880DD439AB8D}"/>
              </a:ext>
            </a:extLst>
          </p:cNvPr>
          <p:cNvPicPr>
            <a:picLocks noChangeAspect="1"/>
          </p:cNvPicPr>
          <p:nvPr/>
        </p:nvPicPr>
        <p:blipFill rotWithShape="1">
          <a:blip r:embed="rId3">
            <a:extLst>
              <a:ext uri="{28A0092B-C50C-407E-A947-70E740481C1C}">
                <a14:useLocalDpi xmlns:a14="http://schemas.microsoft.com/office/drawing/2010/main" val="0"/>
              </a:ext>
            </a:extLst>
          </a:blip>
          <a:srcRect l="51314" t="-269" r="20793" b="269"/>
          <a:stretch/>
        </p:blipFill>
        <p:spPr>
          <a:xfrm>
            <a:off x="-1" y="738018"/>
            <a:ext cx="2420025" cy="4880344"/>
          </a:xfrm>
          <a:prstGeom prst="rect">
            <a:avLst/>
          </a:prstGeom>
        </p:spPr>
      </p:pic>
      <p:sp>
        <p:nvSpPr>
          <p:cNvPr id="4" name="Rectángulo 3">
            <a:extLst>
              <a:ext uri="{FF2B5EF4-FFF2-40B4-BE49-F238E27FC236}">
                <a16:creationId xmlns:a16="http://schemas.microsoft.com/office/drawing/2014/main" xmlns="" id="{C72969D5-EC40-4750-8BFA-5791EFE5194A}"/>
              </a:ext>
            </a:extLst>
          </p:cNvPr>
          <p:cNvSpPr/>
          <p:nvPr/>
        </p:nvSpPr>
        <p:spPr>
          <a:xfrm>
            <a:off x="0" y="0"/>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Rectángulo 4">
            <a:extLst>
              <a:ext uri="{FF2B5EF4-FFF2-40B4-BE49-F238E27FC236}">
                <a16:creationId xmlns:a16="http://schemas.microsoft.com/office/drawing/2014/main" xmlns="" id="{225788F1-64ED-45E4-BB51-4469D1996E1A}"/>
              </a:ext>
            </a:extLst>
          </p:cNvPr>
          <p:cNvSpPr/>
          <p:nvPr/>
        </p:nvSpPr>
        <p:spPr>
          <a:xfrm>
            <a:off x="0" y="5556739"/>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928E2AD7-536D-4788-85C2-7D9739CE0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02" y="5416062"/>
            <a:ext cx="2673362" cy="896815"/>
          </a:xfrm>
          <a:prstGeom prst="rect">
            <a:avLst/>
          </a:prstGeom>
        </p:spPr>
      </p:pic>
      <p:pic>
        <p:nvPicPr>
          <p:cNvPr id="9" name="Imagen 8">
            <a:extLst>
              <a:ext uri="{FF2B5EF4-FFF2-40B4-BE49-F238E27FC236}">
                <a16:creationId xmlns:a16="http://schemas.microsoft.com/office/drawing/2014/main" xmlns="" id="{0A998581-B747-4404-B819-775B2A061705}"/>
              </a:ext>
            </a:extLst>
          </p:cNvPr>
          <p:cNvPicPr>
            <a:picLocks noChangeAspect="1"/>
          </p:cNvPicPr>
          <p:nvPr/>
        </p:nvPicPr>
        <p:blipFill rotWithShape="1">
          <a:blip r:embed="rId5">
            <a:extLst>
              <a:ext uri="{28A0092B-C50C-407E-A947-70E740481C1C}">
                <a14:useLocalDpi xmlns:a14="http://schemas.microsoft.com/office/drawing/2010/main" val="0"/>
              </a:ext>
            </a:extLst>
          </a:blip>
          <a:srcRect l="32847" t="16927" r="36007"/>
          <a:stretch/>
        </p:blipFill>
        <p:spPr>
          <a:xfrm>
            <a:off x="4549477" y="751156"/>
            <a:ext cx="2308523" cy="4805583"/>
          </a:xfrm>
          <a:prstGeom prst="rect">
            <a:avLst/>
          </a:prstGeom>
        </p:spPr>
      </p:pic>
      <p:pic>
        <p:nvPicPr>
          <p:cNvPr id="11" name="Imagen 10">
            <a:extLst>
              <a:ext uri="{FF2B5EF4-FFF2-40B4-BE49-F238E27FC236}">
                <a16:creationId xmlns:a16="http://schemas.microsoft.com/office/drawing/2014/main" xmlns="" id="{B08255D5-94F0-499E-B54E-0DC03A4D93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30" r="50000"/>
          <a:stretch/>
        </p:blipFill>
        <p:spPr>
          <a:xfrm rot="1160378">
            <a:off x="5861655" y="7215742"/>
            <a:ext cx="782969" cy="1422044"/>
          </a:xfrm>
          <a:prstGeom prst="rect">
            <a:avLst/>
          </a:prstGeom>
        </p:spPr>
      </p:pic>
      <p:sp>
        <p:nvSpPr>
          <p:cNvPr id="12" name="Rectángulo 11">
            <a:extLst>
              <a:ext uri="{FF2B5EF4-FFF2-40B4-BE49-F238E27FC236}">
                <a16:creationId xmlns:a16="http://schemas.microsoft.com/office/drawing/2014/main" xmlns="" id="{F3307EFA-FDA5-4DF4-9747-6792207813C7}"/>
              </a:ext>
            </a:extLst>
          </p:cNvPr>
          <p:cNvSpPr/>
          <p:nvPr/>
        </p:nvSpPr>
        <p:spPr>
          <a:xfrm>
            <a:off x="321952" y="7725203"/>
            <a:ext cx="2190408" cy="400110"/>
          </a:xfrm>
          <a:prstGeom prst="rect">
            <a:avLst/>
          </a:prstGeom>
          <a:noFill/>
          <a:ln>
            <a:noFill/>
          </a:ln>
        </p:spPr>
        <p:txBody>
          <a:bodyPr wrap="none" lIns="91440" tIns="45720" rIns="91440" bIns="45720">
            <a:spAutoFit/>
          </a:bodyPr>
          <a:lstStyle/>
          <a:p>
            <a:pPr algn="ctr"/>
            <a:r>
              <a:rPr lang="es-ES" sz="2000" b="1" cap="none" spc="0" dirty="0">
                <a:ln w="3175">
                  <a:noFill/>
                </a:ln>
                <a:effectLst>
                  <a:outerShdw blurRad="50800" dist="38100" dir="18900000" algn="bl" rotWithShape="0">
                    <a:prstClr val="black">
                      <a:alpha val="40000"/>
                    </a:prstClr>
                  </a:outerShdw>
                </a:effectLst>
              </a:rPr>
              <a:t>Precio por persona</a:t>
            </a:r>
          </a:p>
        </p:txBody>
      </p:sp>
      <p:sp>
        <p:nvSpPr>
          <p:cNvPr id="13" name="Rectángulo 12">
            <a:extLst>
              <a:ext uri="{FF2B5EF4-FFF2-40B4-BE49-F238E27FC236}">
                <a16:creationId xmlns:a16="http://schemas.microsoft.com/office/drawing/2014/main" xmlns="" id="{91C685A9-4057-4F61-A636-473D7241ADBC}"/>
              </a:ext>
            </a:extLst>
          </p:cNvPr>
          <p:cNvSpPr/>
          <p:nvPr/>
        </p:nvSpPr>
        <p:spPr>
          <a:xfrm>
            <a:off x="3529395" y="7349576"/>
            <a:ext cx="1742785" cy="1323439"/>
          </a:xfrm>
          <a:prstGeom prst="rect">
            <a:avLst/>
          </a:prstGeom>
          <a:noFill/>
          <a:ln>
            <a:noFill/>
          </a:ln>
        </p:spPr>
        <p:txBody>
          <a:bodyPr wrap="none" lIns="91440" tIns="45720" rIns="91440" bIns="45720">
            <a:spAutoFit/>
          </a:bodyPr>
          <a:lstStyle/>
          <a:p>
            <a:pPr algn="ctr"/>
            <a:r>
              <a:rPr lang="es-ES" sz="8000" b="1" cap="none" spc="0" dirty="0" smtClean="0">
                <a:ln w="3175">
                  <a:noFill/>
                </a:ln>
                <a:effectLst>
                  <a:outerShdw blurRad="50800" dist="38100" dir="18900000" algn="bl" rotWithShape="0">
                    <a:prstClr val="black">
                      <a:alpha val="40000"/>
                    </a:prstClr>
                  </a:outerShdw>
                </a:effectLst>
              </a:rPr>
              <a:t>190</a:t>
            </a:r>
            <a:endParaRPr lang="es-ES" sz="2000" b="1" cap="none" spc="0" dirty="0">
              <a:ln w="3175">
                <a:noFill/>
              </a:ln>
              <a:effectLst>
                <a:outerShdw blurRad="50800" dist="38100" dir="18900000" algn="bl" rotWithShape="0">
                  <a:prstClr val="black">
                    <a:alpha val="40000"/>
                  </a:prstClr>
                </a:outerShdw>
              </a:effectLst>
            </a:endParaRPr>
          </a:p>
        </p:txBody>
      </p:sp>
      <p:sp>
        <p:nvSpPr>
          <p:cNvPr id="14" name="Rectángulo 13">
            <a:extLst>
              <a:ext uri="{FF2B5EF4-FFF2-40B4-BE49-F238E27FC236}">
                <a16:creationId xmlns:a16="http://schemas.microsoft.com/office/drawing/2014/main" xmlns="" id="{798F6B60-B7F9-4490-A442-908BD5A0BBBB}"/>
              </a:ext>
            </a:extLst>
          </p:cNvPr>
          <p:cNvSpPr/>
          <p:nvPr/>
        </p:nvSpPr>
        <p:spPr>
          <a:xfrm>
            <a:off x="3148211" y="7691774"/>
            <a:ext cx="418705" cy="646331"/>
          </a:xfrm>
          <a:prstGeom prst="rect">
            <a:avLst/>
          </a:prstGeom>
          <a:noFill/>
          <a:ln>
            <a:noFill/>
          </a:ln>
        </p:spPr>
        <p:txBody>
          <a:bodyPr wrap="none" lIns="91440" tIns="45720" rIns="91440" bIns="45720">
            <a:spAutoFit/>
          </a:bodyPr>
          <a:lstStyle/>
          <a:p>
            <a:pPr algn="ctr"/>
            <a:r>
              <a:rPr lang="es-ES" sz="3600" b="1" cap="none" spc="0" dirty="0">
                <a:ln w="3175">
                  <a:noFill/>
                </a:ln>
                <a:effectLst>
                  <a:outerShdw blurRad="50800" dist="38100" dir="18900000" algn="bl" rotWithShape="0">
                    <a:prstClr val="black">
                      <a:alpha val="40000"/>
                    </a:prstClr>
                  </a:outerShdw>
                </a:effectLst>
              </a:rPr>
              <a:t>$</a:t>
            </a:r>
          </a:p>
        </p:txBody>
      </p:sp>
      <p:cxnSp>
        <p:nvCxnSpPr>
          <p:cNvPr id="15" name="Conector recto de flecha 14">
            <a:extLst>
              <a:ext uri="{FF2B5EF4-FFF2-40B4-BE49-F238E27FC236}">
                <a16:creationId xmlns:a16="http://schemas.microsoft.com/office/drawing/2014/main" xmlns="" id="{6DD455A8-68EF-4E8A-8204-BE9A94327727}"/>
              </a:ext>
            </a:extLst>
          </p:cNvPr>
          <p:cNvCxnSpPr>
            <a:cxnSpLocks/>
          </p:cNvCxnSpPr>
          <p:nvPr/>
        </p:nvCxnSpPr>
        <p:spPr>
          <a:xfrm>
            <a:off x="160976" y="8125313"/>
            <a:ext cx="273256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Rectángulo 15">
            <a:extLst>
              <a:ext uri="{FF2B5EF4-FFF2-40B4-BE49-F238E27FC236}">
                <a16:creationId xmlns:a16="http://schemas.microsoft.com/office/drawing/2014/main" xmlns="" id="{C12B4C29-7E1C-4457-8251-E8D147C754D2}"/>
              </a:ext>
            </a:extLst>
          </p:cNvPr>
          <p:cNvSpPr/>
          <p:nvPr/>
        </p:nvSpPr>
        <p:spPr>
          <a:xfrm>
            <a:off x="952830" y="8867711"/>
            <a:ext cx="5482591" cy="230832"/>
          </a:xfrm>
          <a:prstGeom prst="rect">
            <a:avLst/>
          </a:prstGeom>
          <a:noFill/>
          <a:ln>
            <a:noFill/>
          </a:ln>
        </p:spPr>
        <p:txBody>
          <a:bodyPr wrap="none" lIns="91440" tIns="45720" rIns="91440" bIns="45720">
            <a:spAutoFit/>
          </a:bodyPr>
          <a:lstStyle/>
          <a:p>
            <a:r>
              <a:rPr lang="es-ES" sz="900" b="1" cap="none" spc="0" dirty="0">
                <a:ln w="3175">
                  <a:noFill/>
                </a:ln>
              </a:rPr>
              <a:t> * Sujeto a disponibilidad. * Reservas al 7911401 / 5796894 / Whatsapp 910594587 / ventas@tripperu.com.pe </a:t>
            </a:r>
          </a:p>
        </p:txBody>
      </p:sp>
      <p:sp>
        <p:nvSpPr>
          <p:cNvPr id="17" name="Rectángulo 16">
            <a:extLst>
              <a:ext uri="{FF2B5EF4-FFF2-40B4-BE49-F238E27FC236}">
                <a16:creationId xmlns:a16="http://schemas.microsoft.com/office/drawing/2014/main" xmlns="" id="{72435276-56A2-4250-9FFC-30A86FF431AB}"/>
              </a:ext>
            </a:extLst>
          </p:cNvPr>
          <p:cNvSpPr/>
          <p:nvPr/>
        </p:nvSpPr>
        <p:spPr>
          <a:xfrm>
            <a:off x="1838107" y="6421100"/>
            <a:ext cx="3292888" cy="523220"/>
          </a:xfrm>
          <a:prstGeom prst="rect">
            <a:avLst/>
          </a:prstGeom>
          <a:noFill/>
          <a:ln>
            <a:noFill/>
          </a:ln>
        </p:spPr>
        <p:txBody>
          <a:bodyPr wrap="none" lIns="91440" tIns="45720" rIns="91440" bIns="45720">
            <a:spAutoFit/>
          </a:bodyPr>
          <a:lstStyle/>
          <a:p>
            <a:pPr algn="ctr"/>
            <a:r>
              <a:rPr lang="es-ES" sz="28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Lima - Ica - Paracas</a:t>
            </a:r>
          </a:p>
        </p:txBody>
      </p:sp>
      <p:sp>
        <p:nvSpPr>
          <p:cNvPr id="18" name="Rectángulo 17">
            <a:extLst>
              <a:ext uri="{FF2B5EF4-FFF2-40B4-BE49-F238E27FC236}">
                <a16:creationId xmlns:a16="http://schemas.microsoft.com/office/drawing/2014/main" xmlns="" id="{C8EC1101-9AB5-4F07-9586-5992D736A7A4}"/>
              </a:ext>
            </a:extLst>
          </p:cNvPr>
          <p:cNvSpPr/>
          <p:nvPr/>
        </p:nvSpPr>
        <p:spPr>
          <a:xfrm>
            <a:off x="2423166" y="6949466"/>
            <a:ext cx="1968809" cy="400110"/>
          </a:xfrm>
          <a:prstGeom prst="rect">
            <a:avLst/>
          </a:prstGeom>
          <a:noFill/>
          <a:ln>
            <a:noFill/>
          </a:ln>
        </p:spPr>
        <p:txBody>
          <a:bodyPr wrap="none" lIns="91440" tIns="45720" rIns="91440" bIns="45720">
            <a:spAutoFit/>
          </a:bodyPr>
          <a:lstStyle/>
          <a:p>
            <a:pPr algn="ctr"/>
            <a:r>
              <a:rPr lang="es-ES" sz="2000" b="1" cap="none" spc="0" dirty="0">
                <a:ln w="3175">
                  <a:noFill/>
                </a:ln>
                <a:effectLst>
                  <a:outerShdw blurRad="50800" dist="38100" dir="18900000" algn="bl" rotWithShape="0">
                    <a:prstClr val="black">
                      <a:alpha val="40000"/>
                    </a:prstClr>
                  </a:outerShdw>
                </a:effectLst>
              </a:rPr>
              <a:t>3 días / 2 noches</a:t>
            </a:r>
          </a:p>
        </p:txBody>
      </p:sp>
    </p:spTree>
    <p:extLst>
      <p:ext uri="{BB962C8B-B14F-4D97-AF65-F5344CB8AC3E}">
        <p14:creationId xmlns:p14="http://schemas.microsoft.com/office/powerpoint/2010/main" val="340018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F0E04508-8F5C-4BA3-81E8-0E1CB83FCB1F}"/>
              </a:ext>
            </a:extLst>
          </p:cNvPr>
          <p:cNvSpPr/>
          <p:nvPr/>
        </p:nvSpPr>
        <p:spPr>
          <a:xfrm>
            <a:off x="0" y="0"/>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Rectángulo 4">
            <a:extLst>
              <a:ext uri="{FF2B5EF4-FFF2-40B4-BE49-F238E27FC236}">
                <a16:creationId xmlns:a16="http://schemas.microsoft.com/office/drawing/2014/main" xmlns="" id="{F20B77FA-4AAE-4542-B12E-CB29EC699B56}"/>
              </a:ext>
            </a:extLst>
          </p:cNvPr>
          <p:cNvSpPr/>
          <p:nvPr/>
        </p:nvSpPr>
        <p:spPr>
          <a:xfrm>
            <a:off x="0" y="2661368"/>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98E732E1-1A8B-4FAD-A506-EA68D7E93E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2" y="2520691"/>
            <a:ext cx="2673362" cy="896815"/>
          </a:xfrm>
          <a:prstGeom prst="rect">
            <a:avLst/>
          </a:prstGeom>
        </p:spPr>
      </p:pic>
      <p:sp>
        <p:nvSpPr>
          <p:cNvPr id="9" name="Rectángulo 8">
            <a:extLst>
              <a:ext uri="{FF2B5EF4-FFF2-40B4-BE49-F238E27FC236}">
                <a16:creationId xmlns:a16="http://schemas.microsoft.com/office/drawing/2014/main" xmlns="" id="{5CC4DDD5-FD2C-46AA-A911-04727CCDD2E5}"/>
              </a:ext>
            </a:extLst>
          </p:cNvPr>
          <p:cNvSpPr/>
          <p:nvPr/>
        </p:nvSpPr>
        <p:spPr>
          <a:xfrm>
            <a:off x="243975" y="805535"/>
            <a:ext cx="3329758" cy="461665"/>
          </a:xfrm>
          <a:prstGeom prst="rect">
            <a:avLst/>
          </a:prstGeom>
          <a:noFill/>
        </p:spPr>
        <p:txBody>
          <a:bodyPr wrap="none" lIns="91440" tIns="45720" rIns="91440" bIns="45720">
            <a:spAutoFit/>
          </a:bodyPr>
          <a:lstStyle/>
          <a:p>
            <a:r>
              <a:rPr lang="es-ES" sz="2400" dirty="0">
                <a:ln w="0">
                  <a:noFill/>
                </a:ln>
                <a:effectLst>
                  <a:outerShdw blurRad="38100" dist="19050" dir="2700000" algn="tl" rotWithShape="0">
                    <a:schemeClr val="dk1">
                      <a:alpha val="40000"/>
                    </a:schemeClr>
                  </a:outerShdw>
                </a:effectLst>
                <a:latin typeface="Harrington" panose="04040505050A02020702" pitchFamily="82" charset="0"/>
              </a:rPr>
              <a:t>Día 1 – Lima – City tour</a:t>
            </a:r>
            <a:endParaRPr lang="es-ES" sz="2400" cap="none" dirty="0">
              <a:ln w="0">
                <a:noFill/>
              </a:ln>
              <a:effectLst>
                <a:outerShdw blurRad="38100" dist="19050" dir="2700000" algn="tl" rotWithShape="0">
                  <a:schemeClr val="dk1">
                    <a:alpha val="40000"/>
                  </a:schemeClr>
                </a:outerShdw>
              </a:effectLst>
              <a:latin typeface="Harrington" panose="04040505050A02020702" pitchFamily="82" charset="0"/>
            </a:endParaRPr>
          </a:p>
        </p:txBody>
      </p:sp>
      <p:sp>
        <p:nvSpPr>
          <p:cNvPr id="14" name="CuadroTexto 13">
            <a:extLst>
              <a:ext uri="{FF2B5EF4-FFF2-40B4-BE49-F238E27FC236}">
                <a16:creationId xmlns:a16="http://schemas.microsoft.com/office/drawing/2014/main" xmlns="" id="{F7419908-81A4-440E-9E51-E39533F6FCD9}"/>
              </a:ext>
            </a:extLst>
          </p:cNvPr>
          <p:cNvSpPr txBox="1"/>
          <p:nvPr/>
        </p:nvSpPr>
        <p:spPr>
          <a:xfrm>
            <a:off x="243976" y="1326228"/>
            <a:ext cx="3642224" cy="1277273"/>
          </a:xfrm>
          <a:prstGeom prst="rect">
            <a:avLst/>
          </a:prstGeom>
          <a:noFill/>
        </p:spPr>
        <p:txBody>
          <a:bodyPr wrap="square" rtlCol="0">
            <a:spAutoFit/>
          </a:bodyPr>
          <a:lstStyle/>
          <a:p>
            <a:r>
              <a:rPr lang="es-PE" sz="1100" dirty="0">
                <a:latin typeface="Times New Roman" panose="02020603050405020304" pitchFamily="18" charset="0"/>
                <a:cs typeface="Times New Roman" panose="02020603050405020304" pitchFamily="18" charset="0"/>
              </a:rPr>
              <a:t>Iniciaremos nuestro tour en la ciudad de Lima visitando la exclusiva zona residencial y empresarial de San Isidro y Miraflores. Conoceremos el bosque de olivos más grande de América. Recorreremos el Parque del Amor, el mirador de la Costa Verde, el famoso centro Larcomar y tendremos una vista panorámica de la Huaca </a:t>
            </a:r>
            <a:r>
              <a:rPr lang="es-PE" sz="1100" dirty="0" err="1">
                <a:latin typeface="Times New Roman" panose="02020603050405020304" pitchFamily="18" charset="0"/>
                <a:cs typeface="Times New Roman" panose="02020603050405020304" pitchFamily="18" charset="0"/>
              </a:rPr>
              <a:t>Pucllana</a:t>
            </a:r>
            <a:r>
              <a:rPr lang="es-PE" sz="1100" dirty="0">
                <a:latin typeface="Times New Roman" panose="02020603050405020304" pitchFamily="18" charset="0"/>
                <a:cs typeface="Times New Roman" panose="02020603050405020304" pitchFamily="18" charset="0"/>
              </a:rPr>
              <a:t>, un centro ceremonial ocupado por diferentes culturas del antiguo Perú.</a:t>
            </a:r>
          </a:p>
        </p:txBody>
      </p:sp>
      <p:pic>
        <p:nvPicPr>
          <p:cNvPr id="15" name="Imagen 14">
            <a:extLst>
              <a:ext uri="{FF2B5EF4-FFF2-40B4-BE49-F238E27FC236}">
                <a16:creationId xmlns:a16="http://schemas.microsoft.com/office/drawing/2014/main" xmlns="" id="{E7B91A42-8C92-48BD-9615-EBB9D10CC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61713">
            <a:off x="3754939" y="824497"/>
            <a:ext cx="326907" cy="326907"/>
          </a:xfrm>
          <a:prstGeom prst="rect">
            <a:avLst/>
          </a:prstGeom>
        </p:spPr>
      </p:pic>
      <p:pic>
        <p:nvPicPr>
          <p:cNvPr id="16" name="Imagen 15">
            <a:extLst>
              <a:ext uri="{FF2B5EF4-FFF2-40B4-BE49-F238E27FC236}">
                <a16:creationId xmlns:a16="http://schemas.microsoft.com/office/drawing/2014/main" xmlns="" id="{250C9F86-FAFA-4A9C-8D46-860CCF41B6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46" t="19288" r="18890" b="25682"/>
          <a:stretch/>
        </p:blipFill>
        <p:spPr>
          <a:xfrm>
            <a:off x="4138614" y="1028016"/>
            <a:ext cx="2330387" cy="1575485"/>
          </a:xfrm>
          <a:prstGeom prst="rect">
            <a:avLst/>
          </a:prstGeom>
        </p:spPr>
      </p:pic>
      <p:pic>
        <p:nvPicPr>
          <p:cNvPr id="17" name="Imagen 16">
            <a:extLst>
              <a:ext uri="{FF2B5EF4-FFF2-40B4-BE49-F238E27FC236}">
                <a16:creationId xmlns:a16="http://schemas.microsoft.com/office/drawing/2014/main" xmlns="" id="{61CFB28D-9A34-4AB4-B99D-7DA64AE85F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777" b="11034"/>
          <a:stretch/>
        </p:blipFill>
        <p:spPr>
          <a:xfrm>
            <a:off x="0" y="3351204"/>
            <a:ext cx="6858000" cy="2939126"/>
          </a:xfrm>
          <a:prstGeom prst="rect">
            <a:avLst/>
          </a:prstGeom>
          <a:effectLst>
            <a:outerShdw blurRad="50800" dist="38100" dir="5400000" algn="t" rotWithShape="0">
              <a:prstClr val="black">
                <a:alpha val="40000"/>
              </a:prstClr>
            </a:outerShdw>
          </a:effectLst>
        </p:spPr>
      </p:pic>
      <p:pic>
        <p:nvPicPr>
          <p:cNvPr id="18" name="Imagen 17">
            <a:extLst>
              <a:ext uri="{FF2B5EF4-FFF2-40B4-BE49-F238E27FC236}">
                <a16:creationId xmlns:a16="http://schemas.microsoft.com/office/drawing/2014/main" xmlns="" id="{21C9AADF-7FCE-4198-90A6-166DA2FC48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89" y="6699390"/>
            <a:ext cx="3287492" cy="1849214"/>
          </a:xfrm>
          <a:prstGeom prst="rect">
            <a:avLst/>
          </a:prstGeom>
          <a:effectLst>
            <a:outerShdw blurRad="63500" sx="102000" sy="102000" algn="ctr" rotWithShape="0">
              <a:prstClr val="black">
                <a:alpha val="40000"/>
              </a:prstClr>
            </a:outerShdw>
          </a:effectLst>
        </p:spPr>
      </p:pic>
      <p:pic>
        <p:nvPicPr>
          <p:cNvPr id="19" name="Imagen 18">
            <a:extLst>
              <a:ext uri="{FF2B5EF4-FFF2-40B4-BE49-F238E27FC236}">
                <a16:creationId xmlns:a16="http://schemas.microsoft.com/office/drawing/2014/main" xmlns="" id="{556217F1-373A-4C16-AFE1-36184D4B78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8621" y="6699390"/>
            <a:ext cx="3287490" cy="18874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1328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CE840959-1636-4A08-9252-CBAA2865C6C3}"/>
              </a:ext>
            </a:extLst>
          </p:cNvPr>
          <p:cNvSpPr/>
          <p:nvPr/>
        </p:nvSpPr>
        <p:spPr>
          <a:xfrm>
            <a:off x="0" y="0"/>
            <a:ext cx="6858000" cy="633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a16="http://schemas.microsoft.com/office/drawing/2014/main" xmlns="" id="{D23036F5-8649-4DD2-B11B-29C40E4B2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1355"/>
            <a:ext cx="2424111" cy="813201"/>
          </a:xfrm>
          <a:prstGeom prst="rect">
            <a:avLst/>
          </a:prstGeom>
        </p:spPr>
      </p:pic>
      <p:sp>
        <p:nvSpPr>
          <p:cNvPr id="6" name="Rectángulo 5">
            <a:extLst>
              <a:ext uri="{FF2B5EF4-FFF2-40B4-BE49-F238E27FC236}">
                <a16:creationId xmlns:a16="http://schemas.microsoft.com/office/drawing/2014/main" xmlns="" id="{11D92235-BBE3-4020-8422-205724E55A8B}"/>
              </a:ext>
            </a:extLst>
          </p:cNvPr>
          <p:cNvSpPr/>
          <p:nvPr/>
        </p:nvSpPr>
        <p:spPr>
          <a:xfrm>
            <a:off x="1895567" y="4490671"/>
            <a:ext cx="3066865" cy="646331"/>
          </a:xfrm>
          <a:prstGeom prst="rect">
            <a:avLst/>
          </a:prstGeom>
          <a:noFill/>
        </p:spPr>
        <p:txBody>
          <a:bodyPr wrap="none" lIns="91440" tIns="45720" rIns="91440" bIns="45720">
            <a:spAutoFit/>
          </a:bodyPr>
          <a:lstStyle/>
          <a:p>
            <a:r>
              <a:rPr lang="es-ES" sz="3600" dirty="0">
                <a:ln w="0">
                  <a:noFill/>
                </a:ln>
                <a:effectLst>
                  <a:outerShdw blurRad="38100" dist="19050" dir="2700000" algn="tl" rotWithShape="0">
                    <a:schemeClr val="dk1">
                      <a:alpha val="40000"/>
                    </a:schemeClr>
                  </a:outerShdw>
                </a:effectLst>
                <a:latin typeface="Harrington" panose="04040505050A02020702" pitchFamily="82" charset="0"/>
              </a:rPr>
              <a:t>Lima Moderna</a:t>
            </a:r>
            <a:endParaRPr lang="es-ES" sz="3600" cap="none" dirty="0">
              <a:ln w="0">
                <a:noFill/>
              </a:ln>
              <a:effectLst>
                <a:outerShdw blurRad="38100" dist="19050" dir="2700000" algn="tl" rotWithShape="0">
                  <a:schemeClr val="dk1">
                    <a:alpha val="40000"/>
                  </a:schemeClr>
                </a:outerShdw>
              </a:effectLst>
              <a:latin typeface="Harrington" panose="04040505050A02020702" pitchFamily="82" charset="0"/>
            </a:endParaRPr>
          </a:p>
        </p:txBody>
      </p:sp>
      <p:pic>
        <p:nvPicPr>
          <p:cNvPr id="7" name="Imagen 6">
            <a:extLst>
              <a:ext uri="{FF2B5EF4-FFF2-40B4-BE49-F238E27FC236}">
                <a16:creationId xmlns:a16="http://schemas.microsoft.com/office/drawing/2014/main" xmlns="" id="{3EE58209-C5FD-4A62-B78D-F51652BE2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046"/>
            <a:ext cx="6858000" cy="3857625"/>
          </a:xfrm>
          <a:prstGeom prst="rect">
            <a:avLst/>
          </a:prstGeom>
          <a:effectLst>
            <a:outerShdw blurRad="50800" dist="38100" dir="5400000" algn="t" rotWithShape="0">
              <a:prstClr val="black">
                <a:alpha val="40000"/>
              </a:prstClr>
            </a:outerShdw>
          </a:effectLst>
        </p:spPr>
      </p:pic>
      <p:pic>
        <p:nvPicPr>
          <p:cNvPr id="8" name="Imagen 7">
            <a:extLst>
              <a:ext uri="{FF2B5EF4-FFF2-40B4-BE49-F238E27FC236}">
                <a16:creationId xmlns:a16="http://schemas.microsoft.com/office/drawing/2014/main" xmlns="" id="{3EE5FCC7-FE45-4E59-B62A-F25ACB523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29" y="7116613"/>
            <a:ext cx="3220870" cy="1849214"/>
          </a:xfrm>
          <a:prstGeom prst="rect">
            <a:avLst/>
          </a:prstGeom>
          <a:effectLst>
            <a:outerShdw blurRad="63500" sx="102000" sy="102000" algn="ctr" rotWithShape="0">
              <a:prstClr val="black">
                <a:alpha val="40000"/>
              </a:prstClr>
            </a:outerShdw>
          </a:effectLst>
        </p:spPr>
      </p:pic>
      <p:pic>
        <p:nvPicPr>
          <p:cNvPr id="9" name="Imagen 8">
            <a:extLst>
              <a:ext uri="{FF2B5EF4-FFF2-40B4-BE49-F238E27FC236}">
                <a16:creationId xmlns:a16="http://schemas.microsoft.com/office/drawing/2014/main" xmlns="" id="{DF280A36-28BC-44E5-9E7A-C5F2AD21C8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58" r="14175"/>
          <a:stretch/>
        </p:blipFill>
        <p:spPr>
          <a:xfrm>
            <a:off x="3508794" y="7127926"/>
            <a:ext cx="3220870" cy="1826588"/>
          </a:xfrm>
          <a:prstGeom prst="rect">
            <a:avLst/>
          </a:prstGeom>
          <a:effectLst>
            <a:outerShdw blurRad="63500" sx="102000" sy="102000" algn="ctr" rotWithShape="0">
              <a:prstClr val="black">
                <a:alpha val="40000"/>
              </a:prstClr>
            </a:outerShdw>
          </a:effectLst>
        </p:spPr>
      </p:pic>
      <p:pic>
        <p:nvPicPr>
          <p:cNvPr id="10" name="Imagen 9">
            <a:extLst>
              <a:ext uri="{FF2B5EF4-FFF2-40B4-BE49-F238E27FC236}">
                <a16:creationId xmlns:a16="http://schemas.microsoft.com/office/drawing/2014/main" xmlns="" id="{3A0A630F-11C2-4BB5-B84E-C9E6741B54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130" y="5151976"/>
            <a:ext cx="3220870" cy="1811417"/>
          </a:xfrm>
          <a:prstGeom prst="rect">
            <a:avLst/>
          </a:prstGeom>
          <a:effectLst>
            <a:outerShdw blurRad="63500" sx="102000" sy="102000" algn="ctr" rotWithShape="0">
              <a:prstClr val="black">
                <a:alpha val="40000"/>
              </a:prstClr>
            </a:outerShdw>
          </a:effectLst>
        </p:spPr>
      </p:pic>
      <p:pic>
        <p:nvPicPr>
          <p:cNvPr id="11" name="Imagen 10">
            <a:extLst>
              <a:ext uri="{FF2B5EF4-FFF2-40B4-BE49-F238E27FC236}">
                <a16:creationId xmlns:a16="http://schemas.microsoft.com/office/drawing/2014/main" xmlns="" id="{7C3CC569-AF98-493A-AC42-4F3B43ED6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8794" y="5151654"/>
            <a:ext cx="3220870" cy="18117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77487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B7CEFE70-1E0E-45B2-946E-89904A4F6DC2}"/>
              </a:ext>
            </a:extLst>
          </p:cNvPr>
          <p:cNvSpPr txBox="1"/>
          <p:nvPr/>
        </p:nvSpPr>
        <p:spPr>
          <a:xfrm>
            <a:off x="295274" y="1326228"/>
            <a:ext cx="3590925" cy="1277273"/>
          </a:xfrm>
          <a:prstGeom prst="rect">
            <a:avLst/>
          </a:prstGeom>
          <a:noFill/>
        </p:spPr>
        <p:txBody>
          <a:bodyPr wrap="square" rtlCol="0">
            <a:spAutoFit/>
          </a:bodyPr>
          <a:lstStyle/>
          <a:p>
            <a:r>
              <a:rPr lang="es-PE" sz="1100" dirty="0">
                <a:latin typeface="Times New Roman" panose="02020603050405020304" pitchFamily="18" charset="0"/>
                <a:cs typeface="Times New Roman" panose="02020603050405020304" pitchFamily="18" charset="0"/>
              </a:rPr>
              <a:t>El distrito bohemio y artístico de Lima. Es </a:t>
            </a:r>
            <a:r>
              <a:rPr lang="es-ES" sz="1100" dirty="0">
                <a:latin typeface="Times New Roman" panose="02020603050405020304" pitchFamily="18" charset="0"/>
                <a:cs typeface="Times New Roman" panose="02020603050405020304" pitchFamily="18" charset="0"/>
              </a:rPr>
              <a:t>cuna y punto de reunión de artistas y escritores, así como, en la actualidad, de infinidad de nacionales y turistas que, interesados por la  alta cantidad de establecimientos nocturnos, visitan Barranco en las frías noches limeñas. Aquí conoceremos su plaza principal, el famoso Puente de Los Suspiros, su mirador donde se tendrá una vista hermosa de la costa verde.</a:t>
            </a:r>
            <a:endParaRPr lang="es-PE" sz="1100"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xmlns="" id="{F4F23287-B230-417A-AB69-473DACF60262}"/>
              </a:ext>
            </a:extLst>
          </p:cNvPr>
          <p:cNvSpPr/>
          <p:nvPr/>
        </p:nvSpPr>
        <p:spPr>
          <a:xfrm>
            <a:off x="0" y="-316523"/>
            <a:ext cx="6858000" cy="633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a:extLst>
              <a:ext uri="{FF2B5EF4-FFF2-40B4-BE49-F238E27FC236}">
                <a16:creationId xmlns:a16="http://schemas.microsoft.com/office/drawing/2014/main" xmlns="" id="{4D5B2F12-7A0B-441D-8FC7-0DFE70911ABC}"/>
              </a:ext>
            </a:extLst>
          </p:cNvPr>
          <p:cNvSpPr/>
          <p:nvPr/>
        </p:nvSpPr>
        <p:spPr>
          <a:xfrm>
            <a:off x="0" y="2754856"/>
            <a:ext cx="6858000" cy="633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 name="Imagen 6">
            <a:extLst>
              <a:ext uri="{FF2B5EF4-FFF2-40B4-BE49-F238E27FC236}">
                <a16:creationId xmlns:a16="http://schemas.microsoft.com/office/drawing/2014/main" xmlns="" id="{9E6169DE-A6B4-4191-A7F7-B622375B4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03501"/>
            <a:ext cx="2424111" cy="813201"/>
          </a:xfrm>
          <a:prstGeom prst="rect">
            <a:avLst/>
          </a:prstGeom>
        </p:spPr>
      </p:pic>
      <p:pic>
        <p:nvPicPr>
          <p:cNvPr id="8" name="Imagen 7">
            <a:extLst>
              <a:ext uri="{FF2B5EF4-FFF2-40B4-BE49-F238E27FC236}">
                <a16:creationId xmlns:a16="http://schemas.microsoft.com/office/drawing/2014/main" xmlns="" id="{304AC86F-617F-40AC-B138-1B591EC87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61713">
            <a:off x="3754939" y="824497"/>
            <a:ext cx="326907" cy="326907"/>
          </a:xfrm>
          <a:prstGeom prst="rect">
            <a:avLst/>
          </a:prstGeom>
        </p:spPr>
      </p:pic>
      <p:sp>
        <p:nvSpPr>
          <p:cNvPr id="9" name="Rectángulo 8">
            <a:extLst>
              <a:ext uri="{FF2B5EF4-FFF2-40B4-BE49-F238E27FC236}">
                <a16:creationId xmlns:a16="http://schemas.microsoft.com/office/drawing/2014/main" xmlns="" id="{CF2C6BC9-3A1A-4402-A5BC-DEBAC040F3CE}"/>
              </a:ext>
            </a:extLst>
          </p:cNvPr>
          <p:cNvSpPr/>
          <p:nvPr/>
        </p:nvSpPr>
        <p:spPr>
          <a:xfrm>
            <a:off x="315843" y="767729"/>
            <a:ext cx="3082895" cy="461665"/>
          </a:xfrm>
          <a:prstGeom prst="rect">
            <a:avLst/>
          </a:prstGeom>
          <a:noFill/>
        </p:spPr>
        <p:txBody>
          <a:bodyPr wrap="none" lIns="91440" tIns="45720" rIns="91440" bIns="45720">
            <a:spAutoFit/>
          </a:bodyPr>
          <a:lstStyle/>
          <a:p>
            <a:r>
              <a:rPr lang="es-ES" sz="2400" dirty="0">
                <a:ln w="0">
                  <a:noFill/>
                </a:ln>
                <a:effectLst>
                  <a:outerShdw blurRad="38100" dist="19050" dir="2700000" algn="tl" rotWithShape="0">
                    <a:schemeClr val="dk1">
                      <a:alpha val="40000"/>
                    </a:schemeClr>
                  </a:outerShdw>
                </a:effectLst>
                <a:latin typeface="Harrington" panose="04040505050A02020702" pitchFamily="82" charset="0"/>
              </a:rPr>
              <a:t>Barranco Tradicional</a:t>
            </a:r>
            <a:endParaRPr lang="es-ES" sz="2400" cap="none" dirty="0">
              <a:ln w="0">
                <a:noFill/>
              </a:ln>
              <a:effectLst>
                <a:outerShdw blurRad="38100" dist="19050" dir="2700000" algn="tl" rotWithShape="0">
                  <a:schemeClr val="dk1">
                    <a:alpha val="40000"/>
                  </a:schemeClr>
                </a:outerShdw>
              </a:effectLst>
              <a:latin typeface="Harrington" panose="04040505050A02020702" pitchFamily="82" charset="0"/>
            </a:endParaRPr>
          </a:p>
        </p:txBody>
      </p:sp>
      <p:pic>
        <p:nvPicPr>
          <p:cNvPr id="10" name="Imagen 9">
            <a:extLst>
              <a:ext uri="{FF2B5EF4-FFF2-40B4-BE49-F238E27FC236}">
                <a16:creationId xmlns:a16="http://schemas.microsoft.com/office/drawing/2014/main" xmlns="" id="{69163E23-EA5B-4ED1-888A-18378E676B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18" b="9333"/>
          <a:stretch/>
        </p:blipFill>
        <p:spPr>
          <a:xfrm>
            <a:off x="4449744" y="7649499"/>
            <a:ext cx="2299369" cy="1496020"/>
          </a:xfrm>
          <a:prstGeom prst="rect">
            <a:avLst/>
          </a:prstGeom>
          <a:effectLst>
            <a:outerShdw blurRad="63500" sx="102000" sy="102000" algn="ctr" rotWithShape="0">
              <a:prstClr val="black">
                <a:alpha val="40000"/>
              </a:prstClr>
            </a:outerShdw>
          </a:effectLst>
        </p:spPr>
      </p:pic>
      <p:pic>
        <p:nvPicPr>
          <p:cNvPr id="11" name="Imagen 10">
            <a:extLst>
              <a:ext uri="{FF2B5EF4-FFF2-40B4-BE49-F238E27FC236}">
                <a16:creationId xmlns:a16="http://schemas.microsoft.com/office/drawing/2014/main" xmlns="" id="{E2FA6172-8E18-4A78-A26B-7679D7CEA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879" b="9858"/>
          <a:stretch/>
        </p:blipFill>
        <p:spPr>
          <a:xfrm>
            <a:off x="0" y="3387902"/>
            <a:ext cx="6858000" cy="2526042"/>
          </a:xfrm>
          <a:prstGeom prst="rect">
            <a:avLst/>
          </a:prstGeom>
          <a:effectLst>
            <a:outerShdw blurRad="50800" dist="38100" dir="5400000" algn="t" rotWithShape="0">
              <a:prstClr val="black">
                <a:alpha val="40000"/>
              </a:prstClr>
            </a:outerShdw>
          </a:effectLst>
        </p:spPr>
      </p:pic>
      <p:pic>
        <p:nvPicPr>
          <p:cNvPr id="12" name="Imagen 11">
            <a:extLst>
              <a:ext uri="{FF2B5EF4-FFF2-40B4-BE49-F238E27FC236}">
                <a16:creationId xmlns:a16="http://schemas.microsoft.com/office/drawing/2014/main" xmlns="" id="{5BEC5925-4849-411F-AC86-4544D22589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86" y="6382695"/>
            <a:ext cx="4231831" cy="2361634"/>
          </a:xfrm>
          <a:prstGeom prst="rect">
            <a:avLst/>
          </a:prstGeom>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xmlns="" id="{8F06F8F5-1A8F-451C-9EB9-2E3E3F43F2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081" r="8199"/>
          <a:stretch/>
        </p:blipFill>
        <p:spPr>
          <a:xfrm>
            <a:off x="4449745" y="5999931"/>
            <a:ext cx="2299369" cy="1563581"/>
          </a:xfrm>
          <a:prstGeom prst="rect">
            <a:avLst/>
          </a:prstGeom>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xmlns="" id="{FBC2C942-9DF4-49D5-9F4E-57C4C7CF1F09}"/>
              </a:ext>
            </a:extLst>
          </p:cNvPr>
          <p:cNvPicPr>
            <a:picLocks noChangeAspect="1"/>
          </p:cNvPicPr>
          <p:nvPr/>
        </p:nvPicPr>
        <p:blipFill rotWithShape="1">
          <a:blip r:embed="rId8">
            <a:extLst>
              <a:ext uri="{28A0092B-C50C-407E-A947-70E740481C1C}">
                <a14:useLocalDpi xmlns:a14="http://schemas.microsoft.com/office/drawing/2010/main" val="0"/>
              </a:ext>
            </a:extLst>
          </a:blip>
          <a:srcRect l="44722" t="29899" r="16112" b="23773"/>
          <a:stretch/>
        </p:blipFill>
        <p:spPr>
          <a:xfrm>
            <a:off x="4138614" y="1033269"/>
            <a:ext cx="2403543" cy="1598418"/>
          </a:xfrm>
          <a:prstGeom prst="rect">
            <a:avLst/>
          </a:prstGeom>
        </p:spPr>
      </p:pic>
    </p:spTree>
    <p:extLst>
      <p:ext uri="{BB962C8B-B14F-4D97-AF65-F5344CB8AC3E}">
        <p14:creationId xmlns:p14="http://schemas.microsoft.com/office/powerpoint/2010/main" val="4211967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F8D2242E-80A1-4BF7-BCDC-48B77611C329}"/>
              </a:ext>
            </a:extLst>
          </p:cNvPr>
          <p:cNvSpPr txBox="1"/>
          <p:nvPr/>
        </p:nvSpPr>
        <p:spPr>
          <a:xfrm>
            <a:off x="167684" y="1277811"/>
            <a:ext cx="3843340" cy="1277273"/>
          </a:xfrm>
          <a:prstGeom prst="rect">
            <a:avLst/>
          </a:prstGeom>
          <a:noFill/>
        </p:spPr>
        <p:txBody>
          <a:bodyPr wrap="square" rtlCol="0">
            <a:spAutoFit/>
          </a:bodyPr>
          <a:lstStyle/>
          <a:p>
            <a:r>
              <a:rPr lang="es-PE" sz="1100" dirty="0">
                <a:latin typeface="Times New Roman" panose="02020603050405020304" pitchFamily="18" charset="0"/>
                <a:cs typeface="Times New Roman" panose="02020603050405020304" pitchFamily="18" charset="0"/>
              </a:rPr>
              <a:t>De lo moderno y urbano pasaremos a lo más antiguo y colonial. Lima muestra edificaciones, monumentos y plazas que se conservan en el tiempo. Recorreremos la plaza San Martín, Plaza de Armas, conoceremos la Catedral de la ciudad, el Palacio de Gobierno del Perú, el Palacio Arzobispal, la municipalidad de Lima, además del emblemático Convento de San Francisco con sus milenarias catacumbas.</a:t>
            </a:r>
          </a:p>
        </p:txBody>
      </p:sp>
      <p:sp>
        <p:nvSpPr>
          <p:cNvPr id="5" name="Rectángulo 4">
            <a:extLst>
              <a:ext uri="{FF2B5EF4-FFF2-40B4-BE49-F238E27FC236}">
                <a16:creationId xmlns:a16="http://schemas.microsoft.com/office/drawing/2014/main" xmlns="" id="{74948751-266E-4522-9D51-5F6002D89425}"/>
              </a:ext>
            </a:extLst>
          </p:cNvPr>
          <p:cNvSpPr/>
          <p:nvPr/>
        </p:nvSpPr>
        <p:spPr>
          <a:xfrm>
            <a:off x="0" y="0"/>
            <a:ext cx="6858000" cy="633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a:extLst>
              <a:ext uri="{FF2B5EF4-FFF2-40B4-BE49-F238E27FC236}">
                <a16:creationId xmlns:a16="http://schemas.microsoft.com/office/drawing/2014/main" xmlns="" id="{91EC637B-4B58-438F-9C4E-902A0065FFB6}"/>
              </a:ext>
            </a:extLst>
          </p:cNvPr>
          <p:cNvSpPr/>
          <p:nvPr/>
        </p:nvSpPr>
        <p:spPr>
          <a:xfrm>
            <a:off x="0" y="2754856"/>
            <a:ext cx="6858000" cy="6330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 name="Imagen 6">
            <a:extLst>
              <a:ext uri="{FF2B5EF4-FFF2-40B4-BE49-F238E27FC236}">
                <a16:creationId xmlns:a16="http://schemas.microsoft.com/office/drawing/2014/main" xmlns="" id="{7FF53251-A2A8-4385-AFFD-E8A99B835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03501"/>
            <a:ext cx="2424111" cy="813201"/>
          </a:xfrm>
          <a:prstGeom prst="rect">
            <a:avLst/>
          </a:prstGeom>
        </p:spPr>
      </p:pic>
      <p:pic>
        <p:nvPicPr>
          <p:cNvPr id="8" name="Imagen 7">
            <a:extLst>
              <a:ext uri="{FF2B5EF4-FFF2-40B4-BE49-F238E27FC236}">
                <a16:creationId xmlns:a16="http://schemas.microsoft.com/office/drawing/2014/main" xmlns="" id="{368CADB3-0DBA-4A91-9B8C-95B1CB09F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61713">
            <a:off x="3754939" y="824497"/>
            <a:ext cx="326907" cy="326907"/>
          </a:xfrm>
          <a:prstGeom prst="rect">
            <a:avLst/>
          </a:prstGeom>
        </p:spPr>
      </p:pic>
      <p:sp>
        <p:nvSpPr>
          <p:cNvPr id="9" name="Rectángulo 8">
            <a:extLst>
              <a:ext uri="{FF2B5EF4-FFF2-40B4-BE49-F238E27FC236}">
                <a16:creationId xmlns:a16="http://schemas.microsoft.com/office/drawing/2014/main" xmlns="" id="{1AE66A41-D537-4C79-BEA2-F876A27CAFAA}"/>
              </a:ext>
            </a:extLst>
          </p:cNvPr>
          <p:cNvSpPr/>
          <p:nvPr/>
        </p:nvSpPr>
        <p:spPr>
          <a:xfrm>
            <a:off x="432861" y="767729"/>
            <a:ext cx="1991251" cy="461665"/>
          </a:xfrm>
          <a:prstGeom prst="rect">
            <a:avLst/>
          </a:prstGeom>
          <a:noFill/>
        </p:spPr>
        <p:txBody>
          <a:bodyPr wrap="none" lIns="91440" tIns="45720" rIns="91440" bIns="45720">
            <a:spAutoFit/>
          </a:bodyPr>
          <a:lstStyle/>
          <a:p>
            <a:r>
              <a:rPr lang="es-ES" sz="2400" dirty="0">
                <a:ln w="0">
                  <a:noFill/>
                </a:ln>
                <a:effectLst>
                  <a:outerShdw blurRad="38100" dist="19050" dir="2700000" algn="tl" rotWithShape="0">
                    <a:schemeClr val="dk1">
                      <a:alpha val="40000"/>
                    </a:schemeClr>
                  </a:outerShdw>
                </a:effectLst>
                <a:latin typeface="Harrington" panose="04040505050A02020702" pitchFamily="82" charset="0"/>
              </a:rPr>
              <a:t>Lima Antigua</a:t>
            </a:r>
            <a:endParaRPr lang="es-ES" sz="2400" cap="none" dirty="0">
              <a:ln w="0">
                <a:noFill/>
              </a:ln>
              <a:effectLst>
                <a:outerShdw blurRad="38100" dist="19050" dir="2700000" algn="tl" rotWithShape="0">
                  <a:schemeClr val="dk1">
                    <a:alpha val="40000"/>
                  </a:schemeClr>
                </a:outerShdw>
              </a:effectLst>
              <a:latin typeface="Harrington" panose="04040505050A02020702" pitchFamily="82" charset="0"/>
            </a:endParaRPr>
          </a:p>
        </p:txBody>
      </p:sp>
      <p:pic>
        <p:nvPicPr>
          <p:cNvPr id="10" name="Imagen 9">
            <a:extLst>
              <a:ext uri="{FF2B5EF4-FFF2-40B4-BE49-F238E27FC236}">
                <a16:creationId xmlns:a16="http://schemas.microsoft.com/office/drawing/2014/main" xmlns="" id="{384D4E6F-4316-431B-A993-16C6764040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038"/>
          <a:stretch/>
        </p:blipFill>
        <p:spPr>
          <a:xfrm>
            <a:off x="-1" y="3387902"/>
            <a:ext cx="6858000" cy="3046450"/>
          </a:xfrm>
          <a:prstGeom prst="rect">
            <a:avLst/>
          </a:prstGeom>
          <a:effectLst>
            <a:outerShdw blurRad="50800" dist="38100" dir="5400000" algn="t" rotWithShape="0">
              <a:prstClr val="black">
                <a:alpha val="40000"/>
              </a:prstClr>
            </a:outerShdw>
          </a:effectLst>
        </p:spPr>
      </p:pic>
      <p:pic>
        <p:nvPicPr>
          <p:cNvPr id="11" name="Imagen 10">
            <a:extLst>
              <a:ext uri="{FF2B5EF4-FFF2-40B4-BE49-F238E27FC236}">
                <a16:creationId xmlns:a16="http://schemas.microsoft.com/office/drawing/2014/main" xmlns="" id="{79B0B377-7CE6-43BD-9909-A15C3E19D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10" y="6561365"/>
            <a:ext cx="3221665" cy="2416249"/>
          </a:xfrm>
          <a:prstGeom prst="rect">
            <a:avLst/>
          </a:prstGeom>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xmlns="" id="{15B58C1A-4E75-491C-A963-57AD93985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488" y="6561365"/>
            <a:ext cx="3355901" cy="2416249"/>
          </a:xfrm>
          <a:prstGeom prst="rect">
            <a:avLst/>
          </a:prstGeom>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xmlns="" id="{4376A7E2-253A-4672-B85A-7FC5687BC6A1}"/>
              </a:ext>
            </a:extLst>
          </p:cNvPr>
          <p:cNvPicPr>
            <a:picLocks noChangeAspect="1"/>
          </p:cNvPicPr>
          <p:nvPr/>
        </p:nvPicPr>
        <p:blipFill rotWithShape="1">
          <a:blip r:embed="rId7">
            <a:extLst>
              <a:ext uri="{28A0092B-C50C-407E-A947-70E740481C1C}">
                <a14:useLocalDpi xmlns:a14="http://schemas.microsoft.com/office/drawing/2010/main" val="0"/>
              </a:ext>
            </a:extLst>
          </a:blip>
          <a:srcRect l="44722" t="22485" r="14445" b="30731"/>
          <a:stretch/>
        </p:blipFill>
        <p:spPr>
          <a:xfrm>
            <a:off x="4155385" y="1022064"/>
            <a:ext cx="2534931" cy="1632906"/>
          </a:xfrm>
          <a:prstGeom prst="rect">
            <a:avLst/>
          </a:prstGeom>
        </p:spPr>
      </p:pic>
    </p:spTree>
    <p:extLst>
      <p:ext uri="{BB962C8B-B14F-4D97-AF65-F5344CB8AC3E}">
        <p14:creationId xmlns:p14="http://schemas.microsoft.com/office/powerpoint/2010/main" val="1342876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DC89DC1C-F678-44C4-8A4C-DA31F1214A1A}"/>
              </a:ext>
            </a:extLst>
          </p:cNvPr>
          <p:cNvSpPr/>
          <p:nvPr/>
        </p:nvSpPr>
        <p:spPr>
          <a:xfrm>
            <a:off x="0" y="0"/>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Rectángulo 4">
            <a:extLst>
              <a:ext uri="{FF2B5EF4-FFF2-40B4-BE49-F238E27FC236}">
                <a16:creationId xmlns:a16="http://schemas.microsoft.com/office/drawing/2014/main" xmlns="" id="{46A79A9B-BB67-4D95-8459-DFDA5E54CBA8}"/>
              </a:ext>
            </a:extLst>
          </p:cNvPr>
          <p:cNvSpPr/>
          <p:nvPr/>
        </p:nvSpPr>
        <p:spPr>
          <a:xfrm>
            <a:off x="0" y="2661368"/>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FF4DC9EF-35A5-49EC-B31E-33899AA8B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2" y="2520691"/>
            <a:ext cx="2673362" cy="896815"/>
          </a:xfrm>
          <a:prstGeom prst="rect">
            <a:avLst/>
          </a:prstGeom>
        </p:spPr>
      </p:pic>
      <p:sp>
        <p:nvSpPr>
          <p:cNvPr id="7" name="Rectángulo 6">
            <a:extLst>
              <a:ext uri="{FF2B5EF4-FFF2-40B4-BE49-F238E27FC236}">
                <a16:creationId xmlns:a16="http://schemas.microsoft.com/office/drawing/2014/main" xmlns="" id="{07824B94-2F40-48B4-97C5-171636F24809}"/>
              </a:ext>
            </a:extLst>
          </p:cNvPr>
          <p:cNvSpPr/>
          <p:nvPr/>
        </p:nvSpPr>
        <p:spPr>
          <a:xfrm>
            <a:off x="243975" y="805535"/>
            <a:ext cx="2946640" cy="461665"/>
          </a:xfrm>
          <a:prstGeom prst="rect">
            <a:avLst/>
          </a:prstGeom>
          <a:noFill/>
        </p:spPr>
        <p:txBody>
          <a:bodyPr wrap="none" lIns="91440" tIns="45720" rIns="91440" bIns="45720">
            <a:spAutoFit/>
          </a:bodyPr>
          <a:lstStyle/>
          <a:p>
            <a:r>
              <a:rPr lang="es-ES" sz="2400" dirty="0">
                <a:ln w="0">
                  <a:noFill/>
                </a:ln>
                <a:effectLst>
                  <a:outerShdw blurRad="38100" dist="19050" dir="2700000" algn="tl" rotWithShape="0">
                    <a:schemeClr val="dk1">
                      <a:alpha val="40000"/>
                    </a:schemeClr>
                  </a:outerShdw>
                </a:effectLst>
                <a:latin typeface="Harrington" panose="04040505050A02020702" pitchFamily="82" charset="0"/>
              </a:rPr>
              <a:t>Día 2 – Ica - Paracas</a:t>
            </a:r>
            <a:endParaRPr lang="es-ES" sz="2400" cap="none" dirty="0">
              <a:ln w="0">
                <a:noFill/>
              </a:ln>
              <a:effectLst>
                <a:outerShdw blurRad="38100" dist="19050" dir="2700000" algn="tl" rotWithShape="0">
                  <a:schemeClr val="dk1">
                    <a:alpha val="40000"/>
                  </a:schemeClr>
                </a:outerShdw>
              </a:effectLst>
              <a:latin typeface="Harrington" panose="04040505050A02020702" pitchFamily="82" charset="0"/>
            </a:endParaRPr>
          </a:p>
        </p:txBody>
      </p:sp>
      <p:pic>
        <p:nvPicPr>
          <p:cNvPr id="9" name="Imagen 8">
            <a:extLst>
              <a:ext uri="{FF2B5EF4-FFF2-40B4-BE49-F238E27FC236}">
                <a16:creationId xmlns:a16="http://schemas.microsoft.com/office/drawing/2014/main" xmlns="" id="{DCB98FFD-9484-452C-9CA4-9292FB2D5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61713">
            <a:off x="3754939" y="824497"/>
            <a:ext cx="326907" cy="326907"/>
          </a:xfrm>
          <a:prstGeom prst="rect">
            <a:avLst/>
          </a:prstGeom>
        </p:spPr>
      </p:pic>
      <p:sp>
        <p:nvSpPr>
          <p:cNvPr id="10" name="CuadroTexto 9">
            <a:extLst>
              <a:ext uri="{FF2B5EF4-FFF2-40B4-BE49-F238E27FC236}">
                <a16:creationId xmlns:a16="http://schemas.microsoft.com/office/drawing/2014/main" xmlns="" id="{8E8DF984-3893-446D-B66D-3D35C55D6B0A}"/>
              </a:ext>
            </a:extLst>
          </p:cNvPr>
          <p:cNvSpPr txBox="1"/>
          <p:nvPr/>
        </p:nvSpPr>
        <p:spPr>
          <a:xfrm>
            <a:off x="110202" y="1367536"/>
            <a:ext cx="3855405" cy="1107996"/>
          </a:xfrm>
          <a:prstGeom prst="rect">
            <a:avLst/>
          </a:prstGeom>
          <a:noFill/>
        </p:spPr>
        <p:txBody>
          <a:bodyPr wrap="square" rtlCol="0">
            <a:spAutoFit/>
          </a:bodyPr>
          <a:lstStyle/>
          <a:p>
            <a:r>
              <a:rPr lang="es-ES" sz="1100" dirty="0">
                <a:latin typeface="Times New Roman" panose="02020603050405020304" pitchFamily="18" charset="0"/>
                <a:cs typeface="Times New Roman" panose="02020603050405020304" pitchFamily="18" charset="0"/>
              </a:rPr>
              <a:t>Llegaremos a la Reserva Nacional de Paracas </a:t>
            </a:r>
            <a:r>
              <a:rPr lang="es-PE" sz="1100" dirty="0">
                <a:latin typeface="Times New Roman" panose="02020603050405020304" pitchFamily="18" charset="0"/>
                <a:cs typeface="Times New Roman" panose="02020603050405020304" pitchFamily="18" charset="0"/>
              </a:rPr>
              <a:t>y abordaremos los deslizadores que nos llevarán en un tour por estas zonas </a:t>
            </a:r>
            <a:r>
              <a:rPr lang="es-ES" sz="1100" dirty="0">
                <a:latin typeface="Times New Roman" panose="02020603050405020304" pitchFamily="18" charset="0"/>
                <a:cs typeface="Times New Roman" panose="02020603050405020304" pitchFamily="18" charset="0"/>
              </a:rPr>
              <a:t>vírgenes en las que habitan leones marinos, pelícanos y pingüinos de Humboldt. Al terminar el tour de aproximadamente dos horas y media saldremos con destino a la ciudad de Ica para continuar con la diversión.</a:t>
            </a:r>
            <a:endParaRPr lang="es-PE" sz="1100" dirty="0">
              <a:latin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xmlns="" id="{9D4BC6F9-CFD6-46B7-9F87-0EF6757818F5}"/>
              </a:ext>
            </a:extLst>
          </p:cNvPr>
          <p:cNvPicPr>
            <a:picLocks noChangeAspect="1"/>
          </p:cNvPicPr>
          <p:nvPr/>
        </p:nvPicPr>
        <p:blipFill rotWithShape="1">
          <a:blip r:embed="rId4">
            <a:extLst>
              <a:ext uri="{28A0092B-C50C-407E-A947-70E740481C1C}">
                <a14:useLocalDpi xmlns:a14="http://schemas.microsoft.com/office/drawing/2010/main" val="0"/>
              </a:ext>
            </a:extLst>
          </a:blip>
          <a:srcRect l="42016" t="22952" r="27442" b="28491"/>
          <a:stretch/>
        </p:blipFill>
        <p:spPr>
          <a:xfrm>
            <a:off x="4138614" y="956553"/>
            <a:ext cx="1806283" cy="1614497"/>
          </a:xfrm>
          <a:prstGeom prst="rect">
            <a:avLst/>
          </a:prstGeom>
        </p:spPr>
      </p:pic>
      <p:pic>
        <p:nvPicPr>
          <p:cNvPr id="12" name="Imagen 11">
            <a:extLst>
              <a:ext uri="{FF2B5EF4-FFF2-40B4-BE49-F238E27FC236}">
                <a16:creationId xmlns:a16="http://schemas.microsoft.com/office/drawing/2014/main" xmlns="" id="{9F07850F-4F1E-4D0E-8511-8D54EF5CE3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728"/>
          <a:stretch/>
        </p:blipFill>
        <p:spPr>
          <a:xfrm>
            <a:off x="150934" y="6650050"/>
            <a:ext cx="3278067" cy="2022686"/>
          </a:xfrm>
          <a:prstGeom prst="rect">
            <a:avLst/>
          </a:prstGeom>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xmlns="" id="{31564443-BE4D-4CBB-B544-CFE5BB89D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180"/>
          <a:stretch/>
        </p:blipFill>
        <p:spPr>
          <a:xfrm>
            <a:off x="3568056" y="6650050"/>
            <a:ext cx="3256356" cy="2022686"/>
          </a:xfrm>
          <a:prstGeom prst="rect">
            <a:avLst/>
          </a:prstGeom>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xmlns="" id="{E5FDB743-8B4B-45B2-80EE-939D66886D6E}"/>
              </a:ext>
            </a:extLst>
          </p:cNvPr>
          <p:cNvPicPr>
            <a:picLocks noChangeAspect="1"/>
          </p:cNvPicPr>
          <p:nvPr/>
        </p:nvPicPr>
        <p:blipFill rotWithShape="1">
          <a:blip r:embed="rId7">
            <a:extLst>
              <a:ext uri="{28A0092B-C50C-407E-A947-70E740481C1C}">
                <a14:useLocalDpi xmlns:a14="http://schemas.microsoft.com/office/drawing/2010/main" val="0"/>
              </a:ext>
            </a:extLst>
          </a:blip>
          <a:srcRect t="39432" b="8869"/>
          <a:stretch/>
        </p:blipFill>
        <p:spPr>
          <a:xfrm>
            <a:off x="0" y="3417506"/>
            <a:ext cx="6858001" cy="266510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8162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DC89DC1C-F678-44C4-8A4C-DA31F1214A1A}"/>
              </a:ext>
            </a:extLst>
          </p:cNvPr>
          <p:cNvSpPr/>
          <p:nvPr/>
        </p:nvSpPr>
        <p:spPr>
          <a:xfrm>
            <a:off x="0" y="0"/>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Rectángulo 4">
            <a:extLst>
              <a:ext uri="{FF2B5EF4-FFF2-40B4-BE49-F238E27FC236}">
                <a16:creationId xmlns:a16="http://schemas.microsoft.com/office/drawing/2014/main" xmlns="" id="{46A79A9B-BB67-4D95-8459-DFDA5E54CBA8}"/>
              </a:ext>
            </a:extLst>
          </p:cNvPr>
          <p:cNvSpPr/>
          <p:nvPr/>
        </p:nvSpPr>
        <p:spPr>
          <a:xfrm>
            <a:off x="0" y="2661368"/>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FF4DC9EF-35A5-49EC-B31E-33899AA8B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2" y="2520691"/>
            <a:ext cx="2673362" cy="896815"/>
          </a:xfrm>
          <a:prstGeom prst="rect">
            <a:avLst/>
          </a:prstGeom>
        </p:spPr>
      </p:pic>
      <p:sp>
        <p:nvSpPr>
          <p:cNvPr id="7" name="Rectángulo 6">
            <a:extLst>
              <a:ext uri="{FF2B5EF4-FFF2-40B4-BE49-F238E27FC236}">
                <a16:creationId xmlns:a16="http://schemas.microsoft.com/office/drawing/2014/main" xmlns="" id="{07824B94-2F40-48B4-97C5-171636F24809}"/>
              </a:ext>
            </a:extLst>
          </p:cNvPr>
          <p:cNvSpPr/>
          <p:nvPr/>
        </p:nvSpPr>
        <p:spPr>
          <a:xfrm>
            <a:off x="110202" y="824583"/>
            <a:ext cx="1675459" cy="400110"/>
          </a:xfrm>
          <a:prstGeom prst="rect">
            <a:avLst/>
          </a:prstGeom>
          <a:noFill/>
        </p:spPr>
        <p:txBody>
          <a:bodyPr wrap="none" lIns="91440" tIns="45720" rIns="91440" bIns="45720">
            <a:spAutoFit/>
          </a:bodyPr>
          <a:lstStyle/>
          <a:p>
            <a:r>
              <a:rPr lang="es-ES" sz="2000" dirty="0" smtClean="0">
                <a:ln w="0">
                  <a:noFill/>
                </a:ln>
                <a:effectLst>
                  <a:outerShdw blurRad="38100" dist="19050" dir="2700000" algn="tl" rotWithShape="0">
                    <a:schemeClr val="dk1">
                      <a:alpha val="40000"/>
                    </a:schemeClr>
                  </a:outerShdw>
                </a:effectLst>
                <a:latin typeface="Harrington" panose="04040505050A02020702" pitchFamily="82" charset="0"/>
              </a:rPr>
              <a:t>Ica: City tour </a:t>
            </a:r>
            <a:endParaRPr lang="es-ES" sz="2000" cap="none" dirty="0">
              <a:ln w="0">
                <a:noFill/>
              </a:ln>
              <a:effectLst>
                <a:outerShdw blurRad="38100" dist="19050" dir="2700000" algn="tl" rotWithShape="0">
                  <a:schemeClr val="dk1">
                    <a:alpha val="40000"/>
                  </a:schemeClr>
                </a:outerShdw>
              </a:effectLst>
              <a:latin typeface="Harrington" panose="04040505050A02020702" pitchFamily="82" charset="0"/>
            </a:endParaRPr>
          </a:p>
        </p:txBody>
      </p:sp>
      <p:pic>
        <p:nvPicPr>
          <p:cNvPr id="9" name="Imagen 8">
            <a:extLst>
              <a:ext uri="{FF2B5EF4-FFF2-40B4-BE49-F238E27FC236}">
                <a16:creationId xmlns:a16="http://schemas.microsoft.com/office/drawing/2014/main" xmlns="" id="{DCB98FFD-9484-452C-9CA4-9292FB2D5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61713">
            <a:off x="4090300" y="870755"/>
            <a:ext cx="326907" cy="326907"/>
          </a:xfrm>
          <a:prstGeom prst="rect">
            <a:avLst/>
          </a:prstGeom>
        </p:spPr>
      </p:pic>
      <p:pic>
        <p:nvPicPr>
          <p:cNvPr id="19" name="Imagen 18">
            <a:extLst>
              <a:ext uri="{FF2B5EF4-FFF2-40B4-BE49-F238E27FC236}">
                <a16:creationId xmlns:a16="http://schemas.microsoft.com/office/drawing/2014/main" xmlns="" id="{25748567-42EC-4278-97F1-9460FF8DD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863" y="7063837"/>
            <a:ext cx="2302137" cy="1970981"/>
          </a:xfrm>
          <a:prstGeom prst="rect">
            <a:avLst/>
          </a:prstGeom>
          <a:effectLst>
            <a:outerShdw blurRad="50800" dist="38100" dir="16200000" rotWithShape="0">
              <a:prstClr val="black">
                <a:alpha val="40000"/>
              </a:prstClr>
            </a:outerShdw>
          </a:effectLst>
        </p:spPr>
      </p:pic>
      <p:pic>
        <p:nvPicPr>
          <p:cNvPr id="20" name="Imagen 19">
            <a:extLst>
              <a:ext uri="{FF2B5EF4-FFF2-40B4-BE49-F238E27FC236}">
                <a16:creationId xmlns:a16="http://schemas.microsoft.com/office/drawing/2014/main" xmlns="" id="{4D457A34-2469-482F-BBEF-D32BBC5CF9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2" y="7063837"/>
            <a:ext cx="2342935" cy="1970981"/>
          </a:xfrm>
          <a:prstGeom prst="rect">
            <a:avLst/>
          </a:prstGeom>
          <a:effectLst>
            <a:outerShdw blurRad="50800" dist="38100" dir="16200000" rotWithShape="0">
              <a:prstClr val="black">
                <a:alpha val="40000"/>
              </a:prstClr>
            </a:outerShdw>
          </a:effectLst>
        </p:spPr>
      </p:pic>
      <p:pic>
        <p:nvPicPr>
          <p:cNvPr id="23" name="Imagen 22">
            <a:extLst>
              <a:ext uri="{FF2B5EF4-FFF2-40B4-BE49-F238E27FC236}">
                <a16:creationId xmlns:a16="http://schemas.microsoft.com/office/drawing/2014/main" xmlns="" id="{8F581D8E-12FE-4E04-80F0-7CD92AE21ADA}"/>
              </a:ext>
            </a:extLst>
          </p:cNvPr>
          <p:cNvPicPr>
            <a:picLocks noChangeAspect="1"/>
          </p:cNvPicPr>
          <p:nvPr/>
        </p:nvPicPr>
        <p:blipFill rotWithShape="1">
          <a:blip r:embed="rId6">
            <a:extLst>
              <a:ext uri="{28A0092B-C50C-407E-A947-70E740481C1C}">
                <a14:useLocalDpi xmlns:a14="http://schemas.microsoft.com/office/drawing/2010/main" val="0"/>
              </a:ext>
            </a:extLst>
          </a:blip>
          <a:srcRect l="44317" t="40288" r="25969" b="21802"/>
          <a:stretch/>
        </p:blipFill>
        <p:spPr>
          <a:xfrm>
            <a:off x="4473975" y="1017723"/>
            <a:ext cx="2037806" cy="1461733"/>
          </a:xfrm>
          <a:prstGeom prst="rect">
            <a:avLst/>
          </a:prstGeom>
        </p:spPr>
      </p:pic>
      <p:sp>
        <p:nvSpPr>
          <p:cNvPr id="24" name="CuadroTexto 23">
            <a:extLst>
              <a:ext uri="{FF2B5EF4-FFF2-40B4-BE49-F238E27FC236}">
                <a16:creationId xmlns:a16="http://schemas.microsoft.com/office/drawing/2014/main" xmlns="" id="{452386F3-640D-43F3-AE9F-EF31966A5B76}"/>
              </a:ext>
            </a:extLst>
          </p:cNvPr>
          <p:cNvSpPr txBox="1"/>
          <p:nvPr/>
        </p:nvSpPr>
        <p:spPr>
          <a:xfrm>
            <a:off x="110202" y="1238435"/>
            <a:ext cx="4079661" cy="1200329"/>
          </a:xfrm>
          <a:prstGeom prst="rect">
            <a:avLst/>
          </a:prstGeom>
          <a:noFill/>
        </p:spPr>
        <p:txBody>
          <a:bodyPr wrap="square" rtlCol="0">
            <a:spAutoFit/>
          </a:bodyPr>
          <a:lstStyle/>
          <a:p>
            <a:pPr algn="just"/>
            <a:r>
              <a:rPr lang="es-PE" sz="1200" dirty="0">
                <a:latin typeface="Times New Roman" panose="02020603050405020304" pitchFamily="18" charset="0"/>
                <a:cs typeface="Times New Roman" panose="02020603050405020304" pitchFamily="18" charset="0"/>
              </a:rPr>
              <a:t>Al llegar a Ica visitaremos una vitivinícola para degustar los mejores vinos y piscos de la zona, además de que conoceremos las leyendas que se esconden en el pueblito Las Brujas de </a:t>
            </a:r>
            <a:r>
              <a:rPr lang="es-PE" sz="1200" dirty="0" smtClean="0">
                <a:latin typeface="Times New Roman" panose="02020603050405020304" pitchFamily="18" charset="0"/>
                <a:cs typeface="Times New Roman" panose="02020603050405020304" pitchFamily="18" charset="0"/>
              </a:rPr>
              <a:t>Cachiche. Posteriormente nos trasladaremos a la chocolatería Helena para poder degustar las deliciosas y tradicionales tejas. Traslado al Hotel para pernocte en Ica.</a:t>
            </a:r>
            <a:endParaRPr lang="es-ES" sz="1200" dirty="0">
              <a:latin typeface="Times New Roman" panose="02020603050405020304" pitchFamily="18" charset="0"/>
              <a:cs typeface="Times New Roman" panose="02020603050405020304" pitchFamily="18" charset="0"/>
            </a:endParaRPr>
          </a:p>
        </p:txBody>
      </p:sp>
      <p:pic>
        <p:nvPicPr>
          <p:cNvPr id="1026" name="Picture 2" descr="Resultado de imagen para Ica brujas de cachi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363446" y="3599418"/>
            <a:ext cx="6131107" cy="328250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8"/>
          <a:stretch>
            <a:fillRect/>
          </a:stretch>
        </p:blipFill>
        <p:spPr>
          <a:xfrm>
            <a:off x="2354067" y="7063837"/>
            <a:ext cx="2201796" cy="1970981"/>
          </a:xfrm>
          <a:prstGeom prst="rect">
            <a:avLst/>
          </a:prstGeom>
        </p:spPr>
      </p:pic>
    </p:spTree>
    <p:extLst>
      <p:ext uri="{BB962C8B-B14F-4D97-AF65-F5344CB8AC3E}">
        <p14:creationId xmlns:p14="http://schemas.microsoft.com/office/powerpoint/2010/main" val="254100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DC89DC1C-F678-44C4-8A4C-DA31F1214A1A}"/>
              </a:ext>
            </a:extLst>
          </p:cNvPr>
          <p:cNvSpPr/>
          <p:nvPr/>
        </p:nvSpPr>
        <p:spPr>
          <a:xfrm>
            <a:off x="0" y="0"/>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Rectángulo 4">
            <a:extLst>
              <a:ext uri="{FF2B5EF4-FFF2-40B4-BE49-F238E27FC236}">
                <a16:creationId xmlns:a16="http://schemas.microsoft.com/office/drawing/2014/main" xmlns="" id="{46A79A9B-BB67-4D95-8459-DFDA5E54CBA8}"/>
              </a:ext>
            </a:extLst>
          </p:cNvPr>
          <p:cNvSpPr/>
          <p:nvPr/>
        </p:nvSpPr>
        <p:spPr>
          <a:xfrm>
            <a:off x="0" y="2661368"/>
            <a:ext cx="6858000" cy="7561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FF4DC9EF-35A5-49EC-B31E-33899AA8B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2" y="2520691"/>
            <a:ext cx="2673362" cy="896815"/>
          </a:xfrm>
          <a:prstGeom prst="rect">
            <a:avLst/>
          </a:prstGeom>
        </p:spPr>
      </p:pic>
      <p:sp>
        <p:nvSpPr>
          <p:cNvPr id="7" name="Rectángulo 6">
            <a:extLst>
              <a:ext uri="{FF2B5EF4-FFF2-40B4-BE49-F238E27FC236}">
                <a16:creationId xmlns:a16="http://schemas.microsoft.com/office/drawing/2014/main" xmlns="" id="{07824B94-2F40-48B4-97C5-171636F24809}"/>
              </a:ext>
            </a:extLst>
          </p:cNvPr>
          <p:cNvSpPr/>
          <p:nvPr/>
        </p:nvSpPr>
        <p:spPr>
          <a:xfrm>
            <a:off x="110422" y="902981"/>
            <a:ext cx="2347117" cy="400110"/>
          </a:xfrm>
          <a:prstGeom prst="rect">
            <a:avLst/>
          </a:prstGeom>
          <a:noFill/>
        </p:spPr>
        <p:txBody>
          <a:bodyPr wrap="none" lIns="91440" tIns="45720" rIns="91440" bIns="45720">
            <a:spAutoFit/>
          </a:bodyPr>
          <a:lstStyle/>
          <a:p>
            <a:r>
              <a:rPr lang="es-ES" sz="2000" dirty="0" smtClean="0">
                <a:ln w="0">
                  <a:noFill/>
                </a:ln>
                <a:effectLst>
                  <a:outerShdw blurRad="38100" dist="19050" dir="2700000" algn="tl" rotWithShape="0">
                    <a:schemeClr val="dk1">
                      <a:alpha val="40000"/>
                    </a:schemeClr>
                  </a:outerShdw>
                </a:effectLst>
                <a:latin typeface="Harrington" panose="04040505050A02020702" pitchFamily="82" charset="0"/>
              </a:rPr>
              <a:t>Día 3: Ica - Retorno</a:t>
            </a:r>
            <a:endParaRPr lang="es-ES" sz="2000" cap="none" dirty="0">
              <a:ln w="0">
                <a:noFill/>
              </a:ln>
              <a:effectLst>
                <a:outerShdw blurRad="38100" dist="19050" dir="2700000" algn="tl" rotWithShape="0">
                  <a:schemeClr val="dk1">
                    <a:alpha val="40000"/>
                  </a:schemeClr>
                </a:outerShdw>
              </a:effectLst>
              <a:latin typeface="Harrington" panose="04040505050A02020702" pitchFamily="82" charset="0"/>
            </a:endParaRPr>
          </a:p>
        </p:txBody>
      </p:sp>
      <p:pic>
        <p:nvPicPr>
          <p:cNvPr id="9" name="Imagen 8">
            <a:extLst>
              <a:ext uri="{FF2B5EF4-FFF2-40B4-BE49-F238E27FC236}">
                <a16:creationId xmlns:a16="http://schemas.microsoft.com/office/drawing/2014/main" xmlns="" id="{DCB98FFD-9484-452C-9CA4-9292FB2D5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61713">
            <a:off x="4090300" y="870755"/>
            <a:ext cx="326907" cy="326907"/>
          </a:xfrm>
          <a:prstGeom prst="rect">
            <a:avLst/>
          </a:prstGeom>
        </p:spPr>
      </p:pic>
      <p:pic>
        <p:nvPicPr>
          <p:cNvPr id="15" name="Imagen 14">
            <a:extLst>
              <a:ext uri="{FF2B5EF4-FFF2-40B4-BE49-F238E27FC236}">
                <a16:creationId xmlns:a16="http://schemas.microsoft.com/office/drawing/2014/main" xmlns="" id="{58184A66-B76B-46C1-AC83-58206ABEE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 y="5137833"/>
            <a:ext cx="2247905" cy="1795713"/>
          </a:xfrm>
          <a:prstGeom prst="rect">
            <a:avLst/>
          </a:prstGeom>
          <a:effectLst>
            <a:outerShdw blurRad="50800" dist="38100" dir="16200000" rotWithShape="0">
              <a:prstClr val="black">
                <a:alpha val="40000"/>
              </a:prstClr>
            </a:outerShdw>
          </a:effectLst>
        </p:spPr>
      </p:pic>
      <p:pic>
        <p:nvPicPr>
          <p:cNvPr id="16" name="Imagen 15">
            <a:extLst>
              <a:ext uri="{FF2B5EF4-FFF2-40B4-BE49-F238E27FC236}">
                <a16:creationId xmlns:a16="http://schemas.microsoft.com/office/drawing/2014/main" xmlns="" id="{B646B6A6-E57F-4F75-B223-AF6EAF0E6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3566" y="5137832"/>
            <a:ext cx="2247905" cy="1795714"/>
          </a:xfrm>
          <a:prstGeom prst="rect">
            <a:avLst/>
          </a:prstGeom>
          <a:effectLst>
            <a:outerShdw blurRad="50800" dist="38100" dir="16200000" rotWithShape="0">
              <a:prstClr val="black">
                <a:alpha val="40000"/>
              </a:prstClr>
            </a:outerShdw>
          </a:effectLst>
        </p:spPr>
      </p:pic>
      <p:pic>
        <p:nvPicPr>
          <p:cNvPr id="17" name="Imagen 16">
            <a:extLst>
              <a:ext uri="{FF2B5EF4-FFF2-40B4-BE49-F238E27FC236}">
                <a16:creationId xmlns:a16="http://schemas.microsoft.com/office/drawing/2014/main" xmlns="" id="{64B0CF20-F572-422B-BA83-DDB33472A7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518"/>
          <a:stretch/>
        </p:blipFill>
        <p:spPr>
          <a:xfrm>
            <a:off x="4625133" y="5148839"/>
            <a:ext cx="2230868" cy="1734152"/>
          </a:xfrm>
          <a:prstGeom prst="rect">
            <a:avLst/>
          </a:prstGeom>
          <a:effectLst>
            <a:outerShdw blurRad="50800" dist="38100" dir="16200000" rotWithShape="0">
              <a:prstClr val="black">
                <a:alpha val="40000"/>
              </a:prstClr>
            </a:outerShdw>
          </a:effectLst>
        </p:spPr>
      </p:pic>
      <p:pic>
        <p:nvPicPr>
          <p:cNvPr id="18" name="Imagen 17">
            <a:extLst>
              <a:ext uri="{FF2B5EF4-FFF2-40B4-BE49-F238E27FC236}">
                <a16:creationId xmlns:a16="http://schemas.microsoft.com/office/drawing/2014/main" xmlns="" id="{08E11D7F-7FB9-42B9-B297-FA508A13F9FA}"/>
              </a:ext>
            </a:extLst>
          </p:cNvPr>
          <p:cNvPicPr>
            <a:picLocks noChangeAspect="1"/>
          </p:cNvPicPr>
          <p:nvPr/>
        </p:nvPicPr>
        <p:blipFill rotWithShape="1">
          <a:blip r:embed="rId7">
            <a:extLst>
              <a:ext uri="{28A0092B-C50C-407E-A947-70E740481C1C}">
                <a14:useLocalDpi xmlns:a14="http://schemas.microsoft.com/office/drawing/2010/main" val="0"/>
              </a:ext>
            </a:extLst>
          </a:blip>
          <a:srcRect l="-153" t="26987" r="153" b="43163"/>
          <a:stretch/>
        </p:blipFill>
        <p:spPr>
          <a:xfrm>
            <a:off x="-42944" y="3399478"/>
            <a:ext cx="6900943" cy="1535354"/>
          </a:xfrm>
          <a:prstGeom prst="rect">
            <a:avLst/>
          </a:prstGeom>
          <a:effectLst>
            <a:outerShdw blurRad="50800" dist="38100" dir="5400000" algn="t" rotWithShape="0">
              <a:prstClr val="black">
                <a:alpha val="40000"/>
              </a:prstClr>
            </a:outerShdw>
          </a:effectLst>
        </p:spPr>
      </p:pic>
      <p:pic>
        <p:nvPicPr>
          <p:cNvPr id="23" name="Imagen 22">
            <a:extLst>
              <a:ext uri="{FF2B5EF4-FFF2-40B4-BE49-F238E27FC236}">
                <a16:creationId xmlns:a16="http://schemas.microsoft.com/office/drawing/2014/main" xmlns="" id="{8F581D8E-12FE-4E04-80F0-7CD92AE21ADA}"/>
              </a:ext>
            </a:extLst>
          </p:cNvPr>
          <p:cNvPicPr>
            <a:picLocks noChangeAspect="1"/>
          </p:cNvPicPr>
          <p:nvPr/>
        </p:nvPicPr>
        <p:blipFill rotWithShape="1">
          <a:blip r:embed="rId8">
            <a:extLst>
              <a:ext uri="{28A0092B-C50C-407E-A947-70E740481C1C}">
                <a14:useLocalDpi xmlns:a14="http://schemas.microsoft.com/office/drawing/2010/main" val="0"/>
              </a:ext>
            </a:extLst>
          </a:blip>
          <a:srcRect l="44317" t="40288" r="25969" b="21802"/>
          <a:stretch/>
        </p:blipFill>
        <p:spPr>
          <a:xfrm>
            <a:off x="4473975" y="1017723"/>
            <a:ext cx="2037806" cy="1461733"/>
          </a:xfrm>
          <a:prstGeom prst="rect">
            <a:avLst/>
          </a:prstGeom>
        </p:spPr>
      </p:pic>
      <p:sp>
        <p:nvSpPr>
          <p:cNvPr id="24" name="CuadroTexto 23">
            <a:extLst>
              <a:ext uri="{FF2B5EF4-FFF2-40B4-BE49-F238E27FC236}">
                <a16:creationId xmlns:a16="http://schemas.microsoft.com/office/drawing/2014/main" xmlns="" id="{452386F3-640D-43F3-AE9F-EF31966A5B76}"/>
              </a:ext>
            </a:extLst>
          </p:cNvPr>
          <p:cNvSpPr txBox="1"/>
          <p:nvPr/>
        </p:nvSpPr>
        <p:spPr>
          <a:xfrm>
            <a:off x="110202" y="1293139"/>
            <a:ext cx="4304174" cy="1107996"/>
          </a:xfrm>
          <a:prstGeom prst="rect">
            <a:avLst/>
          </a:prstGeom>
          <a:noFill/>
        </p:spPr>
        <p:txBody>
          <a:bodyPr wrap="square" rtlCol="0">
            <a:spAutoFit/>
          </a:bodyPr>
          <a:lstStyle/>
          <a:p>
            <a:r>
              <a:rPr lang="es-PE" sz="1100" dirty="0" smtClean="0">
                <a:latin typeface="Times New Roman" panose="02020603050405020304" pitchFamily="18" charset="0"/>
                <a:cs typeface="Times New Roman" panose="02020603050405020304" pitchFamily="18" charset="0"/>
              </a:rPr>
              <a:t>Por la mañana tomaremos un delicioso desayuno. Llegará el turno </a:t>
            </a:r>
            <a:r>
              <a:rPr lang="es-PE" sz="1100" dirty="0">
                <a:latin typeface="Times New Roman" panose="02020603050405020304" pitchFamily="18" charset="0"/>
                <a:cs typeface="Times New Roman" panose="02020603050405020304" pitchFamily="18" charset="0"/>
              </a:rPr>
              <a:t>de la aventura y los deportes extremos pues nos adentraremos en las dunas de Ica y en su laguna Huacachina para recorrerlos en carros areneros conocidos como </a:t>
            </a:r>
            <a:r>
              <a:rPr lang="es-PE" sz="1100" i="1" dirty="0" err="1">
                <a:latin typeface="Times New Roman" panose="02020603050405020304" pitchFamily="18" charset="0"/>
                <a:cs typeface="Times New Roman" panose="02020603050405020304" pitchFamily="18" charset="0"/>
              </a:rPr>
              <a:t>Bugguies</a:t>
            </a:r>
            <a:r>
              <a:rPr lang="es-PE" sz="1100" dirty="0">
                <a:latin typeface="Times New Roman" panose="02020603050405020304" pitchFamily="18" charset="0"/>
                <a:cs typeface="Times New Roman" panose="02020603050405020304" pitchFamily="18" charset="0"/>
              </a:rPr>
              <a:t> y nos deslizaremos desde las colinas más altas en tablas de </a:t>
            </a:r>
            <a:r>
              <a:rPr lang="es-PE" sz="1100" dirty="0" smtClean="0">
                <a:latin typeface="Times New Roman" panose="02020603050405020304" pitchFamily="18" charset="0"/>
                <a:cs typeface="Times New Roman" panose="02020603050405020304" pitchFamily="18" charset="0"/>
              </a:rPr>
              <a:t>Sandboard. Tiempo libre para compras de recuerdos en la Huacachina y traslado a Lima. </a:t>
            </a:r>
            <a:endParaRPr lang="es-ES" sz="1100" dirty="0">
              <a:latin typeface="Times New Roman" panose="02020603050405020304" pitchFamily="18" charset="0"/>
              <a:cs typeface="Times New Roman" panose="02020603050405020304" pitchFamily="18" charset="0"/>
            </a:endParaRPr>
          </a:p>
        </p:txBody>
      </p:sp>
      <p:pic>
        <p:nvPicPr>
          <p:cNvPr id="2050" name="Picture 2" descr="Resultado de imagen para huacachin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042406"/>
            <a:ext cx="6856001" cy="210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11483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273</TotalTime>
  <Words>538</Words>
  <Application>Microsoft Office PowerPoint</Application>
  <PresentationFormat>Carta (216 x 279 mm)</PresentationFormat>
  <Paragraphs>32</Paragraphs>
  <Slides>11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Adobe Gothic Std B</vt:lpstr>
      <vt:lpstr>Arial</vt:lpstr>
      <vt:lpstr>Calibri</vt:lpstr>
      <vt:lpstr>Calibri Light</vt:lpstr>
      <vt:lpstr>Harrington</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casa</dc:creator>
  <cp:lastModifiedBy>Ricardo Ramos</cp:lastModifiedBy>
  <cp:revision>45</cp:revision>
  <dcterms:created xsi:type="dcterms:W3CDTF">2019-01-17T20:30:15Z</dcterms:created>
  <dcterms:modified xsi:type="dcterms:W3CDTF">2019-05-01T02:25:21Z</dcterms:modified>
</cp:coreProperties>
</file>